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90" r:id="rId3"/>
    <p:sldId id="257" r:id="rId4"/>
    <p:sldId id="287" r:id="rId5"/>
    <p:sldId id="258" r:id="rId6"/>
    <p:sldId id="271" r:id="rId7"/>
    <p:sldId id="289" r:id="rId8"/>
    <p:sldId id="276" r:id="rId9"/>
    <p:sldId id="277" r:id="rId10"/>
    <p:sldId id="270" r:id="rId11"/>
    <p:sldId id="286" r:id="rId12"/>
    <p:sldId id="273" r:id="rId13"/>
    <p:sldId id="292" r:id="rId14"/>
    <p:sldId id="274" r:id="rId15"/>
    <p:sldId id="279" r:id="rId16"/>
    <p:sldId id="282" r:id="rId17"/>
    <p:sldId id="288" r:id="rId18"/>
    <p:sldId id="267" r:id="rId19"/>
  </p:sldIdLst>
  <p:sldSz cx="9144000" cy="6858000" type="screen4x3"/>
  <p:notesSz cx="6797675" cy="9926638"/>
  <p:defaultTextStyle>
    <a:defPPr>
      <a:defRPr lang="en-US"/>
    </a:defPPr>
    <a:lvl1pPr algn="l" rtl="0" fontAlgn="base">
      <a:spcBef>
        <a:spcPct val="0"/>
      </a:spcBef>
      <a:spcAft>
        <a:spcPct val="0"/>
      </a:spcAft>
      <a:defRPr b="1"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b="1"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b="1"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b="1"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b="1" kern="1200">
        <a:solidFill>
          <a:schemeClr val="tx1"/>
        </a:solidFill>
        <a:latin typeface="Arial" panose="020B0604020202020204" pitchFamily="34" charset="0"/>
        <a:ea typeface="+mn-ea"/>
        <a:cs typeface="+mn-cs"/>
      </a:defRPr>
    </a:lvl5pPr>
    <a:lvl6pPr marL="2286000" algn="l" defTabSz="914400" rtl="0" eaLnBrk="1" latinLnBrk="0" hangingPunct="1">
      <a:defRPr b="1" kern="1200">
        <a:solidFill>
          <a:schemeClr val="tx1"/>
        </a:solidFill>
        <a:latin typeface="Arial" panose="020B0604020202020204" pitchFamily="34" charset="0"/>
        <a:ea typeface="+mn-ea"/>
        <a:cs typeface="+mn-cs"/>
      </a:defRPr>
    </a:lvl6pPr>
    <a:lvl7pPr marL="2743200" algn="l" defTabSz="914400" rtl="0" eaLnBrk="1" latinLnBrk="0" hangingPunct="1">
      <a:defRPr b="1" kern="1200">
        <a:solidFill>
          <a:schemeClr val="tx1"/>
        </a:solidFill>
        <a:latin typeface="Arial" panose="020B0604020202020204" pitchFamily="34" charset="0"/>
        <a:ea typeface="+mn-ea"/>
        <a:cs typeface="+mn-cs"/>
      </a:defRPr>
    </a:lvl7pPr>
    <a:lvl8pPr marL="3200400" algn="l" defTabSz="914400" rtl="0" eaLnBrk="1" latinLnBrk="0" hangingPunct="1">
      <a:defRPr b="1" kern="1200">
        <a:solidFill>
          <a:schemeClr val="tx1"/>
        </a:solidFill>
        <a:latin typeface="Arial" panose="020B0604020202020204" pitchFamily="34" charset="0"/>
        <a:ea typeface="+mn-ea"/>
        <a:cs typeface="+mn-cs"/>
      </a:defRPr>
    </a:lvl8pPr>
    <a:lvl9pPr marL="3657600" algn="l" defTabSz="914400" rtl="0" eaLnBrk="1" latinLnBrk="0" hangingPunct="1">
      <a:defRPr b="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4660"/>
  </p:normalViewPr>
  <p:slideViewPr>
    <p:cSldViewPr snapToGrid="0">
      <p:cViewPr varScale="1">
        <p:scale>
          <a:sx n="86" d="100"/>
          <a:sy n="86" d="100"/>
        </p:scale>
        <p:origin x="5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B4EF1B8-9FF3-4367-7D37-53803AFC54C8}"/>
              </a:ext>
            </a:extLst>
          </p:cNvPr>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66444348-41E3-CD04-F5D5-7D59000A41BA}"/>
              </a:ext>
            </a:extLst>
          </p:cNvPr>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atin typeface="Arial" charset="0"/>
              </a:defRPr>
            </a:lvl1pPr>
          </a:lstStyle>
          <a:p>
            <a:pPr>
              <a:defRPr/>
            </a:pPr>
            <a:fld id="{299A4442-97F4-4773-BEC6-622AA2F50AB2}" type="datetimeFigureOut">
              <a:rPr lang="en-US"/>
              <a:pPr>
                <a:defRPr/>
              </a:pPr>
              <a:t>5/7/2025</a:t>
            </a:fld>
            <a:endParaRPr lang="en-GB"/>
          </a:p>
        </p:txBody>
      </p:sp>
      <p:sp>
        <p:nvSpPr>
          <p:cNvPr id="4" name="Slide Image Placeholder 3">
            <a:extLst>
              <a:ext uri="{FF2B5EF4-FFF2-40B4-BE49-F238E27FC236}">
                <a16:creationId xmlns:a16="http://schemas.microsoft.com/office/drawing/2014/main" id="{27A3294F-4E87-DB03-AEA9-C675560DF4D0}"/>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C9376E14-E6D9-F3F1-1989-532C605B5AE5}"/>
              </a:ext>
            </a:extLst>
          </p:cNvPr>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BC39972-2797-9C23-0242-53D11FEA196F}"/>
              </a:ext>
            </a:extLst>
          </p:cNvPr>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6C247D09-1B7B-DF33-928F-989A0E32A3E0}"/>
              </a:ext>
            </a:extLst>
          </p:cNvPr>
          <p:cNvSpPr>
            <a:spLocks noGrp="1"/>
          </p:cNvSpPr>
          <p:nvPr>
            <p:ph type="sldNum" sz="quarter" idx="5"/>
          </p:nvPr>
        </p:nvSpPr>
        <p:spPr>
          <a:xfrm>
            <a:off x="3850443" y="9428583"/>
            <a:ext cx="2945659" cy="496332"/>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38A8E197-A420-4EFA-8213-BA86F7D36534}"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349C67FE-01B1-F556-B7CF-72711AF2E32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CE79BA3C-BC86-E7B0-EB58-76B9C8CA8D9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a:extLst>
              <a:ext uri="{FF2B5EF4-FFF2-40B4-BE49-F238E27FC236}">
                <a16:creationId xmlns:a16="http://schemas.microsoft.com/office/drawing/2014/main" id="{968377E4-4B16-9C02-3538-AA845E2019F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fld id="{2B43C990-93CB-47C2-A024-26D7AB6B672D}" type="slidenum">
              <a:rPr lang="en-GB" altLang="en-US"/>
              <a:pPr eaLnBrk="1" hangingPunct="1"/>
              <a:t>3</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A8E197-A420-4EFA-8213-BA86F7D36534}" type="slidenum">
              <a:rPr lang="en-GB" altLang="en-US" smtClean="0"/>
              <a:pPr/>
              <a:t>4</a:t>
            </a:fld>
            <a:endParaRPr lang="en-GB" altLang="en-US"/>
          </a:p>
        </p:txBody>
      </p:sp>
    </p:spTree>
    <p:extLst>
      <p:ext uri="{BB962C8B-B14F-4D97-AF65-F5344CB8AC3E}">
        <p14:creationId xmlns:p14="http://schemas.microsoft.com/office/powerpoint/2010/main" val="3205028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15B3017A-7882-89A1-5231-2C21D9FEADA6}"/>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BD572859-894E-5A2C-E1BE-B4961C2DFDD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0D10BA60-B0ED-B585-3010-73AA37A328D8}"/>
              </a:ext>
            </a:extLst>
          </p:cNvPr>
          <p:cNvSpPr>
            <a:spLocks noGrp="1" noChangeArrowheads="1"/>
          </p:cNvSpPr>
          <p:nvPr>
            <p:ph type="sldNum" sz="quarter" idx="12"/>
          </p:nvPr>
        </p:nvSpPr>
        <p:spPr>
          <a:ln/>
        </p:spPr>
        <p:txBody>
          <a:bodyPr/>
          <a:lstStyle>
            <a:lvl1pPr>
              <a:defRPr/>
            </a:lvl1pPr>
          </a:lstStyle>
          <a:p>
            <a:fld id="{F5BB9C06-1C2A-4CE3-9488-D43D305FB5B3}" type="slidenum">
              <a:rPr lang="en-US" altLang="en-US"/>
              <a:pPr/>
              <a:t>‹#›</a:t>
            </a:fld>
            <a:endParaRPr lang="en-US" altLang="en-US"/>
          </a:p>
        </p:txBody>
      </p:sp>
    </p:spTree>
    <p:extLst>
      <p:ext uri="{BB962C8B-B14F-4D97-AF65-F5344CB8AC3E}">
        <p14:creationId xmlns:p14="http://schemas.microsoft.com/office/powerpoint/2010/main" val="1707872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0929D43-ADBE-58F3-CD78-067AB61E98B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15EA51E6-13A8-126C-135C-AA1A76F52B0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64DFF5C-A5DB-9F35-BF7A-0B9A726CE12D}"/>
              </a:ext>
            </a:extLst>
          </p:cNvPr>
          <p:cNvSpPr>
            <a:spLocks noGrp="1" noChangeArrowheads="1"/>
          </p:cNvSpPr>
          <p:nvPr>
            <p:ph type="sldNum" sz="quarter" idx="12"/>
          </p:nvPr>
        </p:nvSpPr>
        <p:spPr>
          <a:ln/>
        </p:spPr>
        <p:txBody>
          <a:bodyPr/>
          <a:lstStyle>
            <a:lvl1pPr>
              <a:defRPr/>
            </a:lvl1pPr>
          </a:lstStyle>
          <a:p>
            <a:fld id="{2C770ED9-4173-4892-BEEA-2627E54ED693}" type="slidenum">
              <a:rPr lang="en-US" altLang="en-US"/>
              <a:pPr/>
              <a:t>‹#›</a:t>
            </a:fld>
            <a:endParaRPr lang="en-US" altLang="en-US"/>
          </a:p>
        </p:txBody>
      </p:sp>
    </p:spTree>
    <p:extLst>
      <p:ext uri="{BB962C8B-B14F-4D97-AF65-F5344CB8AC3E}">
        <p14:creationId xmlns:p14="http://schemas.microsoft.com/office/powerpoint/2010/main" val="3195007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3723D666-70BE-A4AB-553F-15B3A04B3086}"/>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1B5708F2-57EB-31B9-432A-BC01DD5D246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9A5BD5CA-3314-BE28-BF5B-8C10875B60A9}"/>
              </a:ext>
            </a:extLst>
          </p:cNvPr>
          <p:cNvSpPr>
            <a:spLocks noGrp="1" noChangeArrowheads="1"/>
          </p:cNvSpPr>
          <p:nvPr>
            <p:ph type="sldNum" sz="quarter" idx="12"/>
          </p:nvPr>
        </p:nvSpPr>
        <p:spPr>
          <a:ln/>
        </p:spPr>
        <p:txBody>
          <a:bodyPr/>
          <a:lstStyle>
            <a:lvl1pPr>
              <a:defRPr/>
            </a:lvl1pPr>
          </a:lstStyle>
          <a:p>
            <a:fld id="{89E8B62A-2CEB-4E02-9AD5-4E64C4BD4026}" type="slidenum">
              <a:rPr lang="en-US" altLang="en-US"/>
              <a:pPr/>
              <a:t>‹#›</a:t>
            </a:fld>
            <a:endParaRPr lang="en-US" altLang="en-US"/>
          </a:p>
        </p:txBody>
      </p:sp>
    </p:spTree>
    <p:extLst>
      <p:ext uri="{BB962C8B-B14F-4D97-AF65-F5344CB8AC3E}">
        <p14:creationId xmlns:p14="http://schemas.microsoft.com/office/powerpoint/2010/main" val="1406878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73D2C2D6-26D2-A11F-ED9A-2D25C1ECBD8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6CF9D099-C162-DB6A-6E31-0584AC65325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33C15AEC-8937-4510-6AF7-55A07C87F37B}"/>
              </a:ext>
            </a:extLst>
          </p:cNvPr>
          <p:cNvSpPr>
            <a:spLocks noGrp="1" noChangeArrowheads="1"/>
          </p:cNvSpPr>
          <p:nvPr>
            <p:ph type="sldNum" sz="quarter" idx="12"/>
          </p:nvPr>
        </p:nvSpPr>
        <p:spPr>
          <a:ln/>
        </p:spPr>
        <p:txBody>
          <a:bodyPr/>
          <a:lstStyle>
            <a:lvl1pPr>
              <a:defRPr/>
            </a:lvl1pPr>
          </a:lstStyle>
          <a:p>
            <a:fld id="{2589601E-940F-4D03-9421-53B376123A93}" type="slidenum">
              <a:rPr lang="en-US" altLang="en-US"/>
              <a:pPr/>
              <a:t>‹#›</a:t>
            </a:fld>
            <a:endParaRPr lang="en-US" altLang="en-US"/>
          </a:p>
        </p:txBody>
      </p:sp>
    </p:spTree>
    <p:extLst>
      <p:ext uri="{BB962C8B-B14F-4D97-AF65-F5344CB8AC3E}">
        <p14:creationId xmlns:p14="http://schemas.microsoft.com/office/powerpoint/2010/main" val="2601885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304F1026-1701-5DDE-12C8-FE5C1A27C156}"/>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D38134DB-AD55-3B0D-B1A6-A6EBF5C0AFC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5B1B23A7-7F30-60DF-6449-55E08A311079}"/>
              </a:ext>
            </a:extLst>
          </p:cNvPr>
          <p:cNvSpPr>
            <a:spLocks noGrp="1" noChangeArrowheads="1"/>
          </p:cNvSpPr>
          <p:nvPr>
            <p:ph type="sldNum" sz="quarter" idx="12"/>
          </p:nvPr>
        </p:nvSpPr>
        <p:spPr>
          <a:ln/>
        </p:spPr>
        <p:txBody>
          <a:bodyPr/>
          <a:lstStyle>
            <a:lvl1pPr>
              <a:defRPr/>
            </a:lvl1pPr>
          </a:lstStyle>
          <a:p>
            <a:fld id="{3A28780D-0AE4-461C-8099-60074C479203}" type="slidenum">
              <a:rPr lang="en-US" altLang="en-US"/>
              <a:pPr/>
              <a:t>‹#›</a:t>
            </a:fld>
            <a:endParaRPr lang="en-US" altLang="en-US"/>
          </a:p>
        </p:txBody>
      </p:sp>
    </p:spTree>
    <p:extLst>
      <p:ext uri="{BB962C8B-B14F-4D97-AF65-F5344CB8AC3E}">
        <p14:creationId xmlns:p14="http://schemas.microsoft.com/office/powerpoint/2010/main" val="3630289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9FF2795E-DD5C-2335-83BB-3E66F183E6D5}"/>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3DD97C96-765C-AEB5-A21B-3152E61CA7E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D3A61B69-069B-CA4E-05A4-71F3EB8EB024}"/>
              </a:ext>
            </a:extLst>
          </p:cNvPr>
          <p:cNvSpPr>
            <a:spLocks noGrp="1" noChangeArrowheads="1"/>
          </p:cNvSpPr>
          <p:nvPr>
            <p:ph type="sldNum" sz="quarter" idx="12"/>
          </p:nvPr>
        </p:nvSpPr>
        <p:spPr>
          <a:ln/>
        </p:spPr>
        <p:txBody>
          <a:bodyPr/>
          <a:lstStyle>
            <a:lvl1pPr>
              <a:defRPr/>
            </a:lvl1pPr>
          </a:lstStyle>
          <a:p>
            <a:fld id="{01A9C4B2-02E2-4CE1-B988-20AA0084BA3A}" type="slidenum">
              <a:rPr lang="en-US" altLang="en-US"/>
              <a:pPr/>
              <a:t>‹#›</a:t>
            </a:fld>
            <a:endParaRPr lang="en-US" altLang="en-US"/>
          </a:p>
        </p:txBody>
      </p:sp>
    </p:spTree>
    <p:extLst>
      <p:ext uri="{BB962C8B-B14F-4D97-AF65-F5344CB8AC3E}">
        <p14:creationId xmlns:p14="http://schemas.microsoft.com/office/powerpoint/2010/main" val="3263372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A853FC5-B1FF-8138-6CE3-5871E39979F0}"/>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03367A4F-E7F1-E7E0-8065-FAE81BCF491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C5B881A4-23DA-F92E-ABBA-69026621DA46}"/>
              </a:ext>
            </a:extLst>
          </p:cNvPr>
          <p:cNvSpPr>
            <a:spLocks noGrp="1" noChangeArrowheads="1"/>
          </p:cNvSpPr>
          <p:nvPr>
            <p:ph type="sldNum" sz="quarter" idx="12"/>
          </p:nvPr>
        </p:nvSpPr>
        <p:spPr>
          <a:ln/>
        </p:spPr>
        <p:txBody>
          <a:bodyPr/>
          <a:lstStyle>
            <a:lvl1pPr>
              <a:defRPr/>
            </a:lvl1pPr>
          </a:lstStyle>
          <a:p>
            <a:fld id="{551E1739-3CBD-4F18-8A72-E7014C8034BA}" type="slidenum">
              <a:rPr lang="en-US" altLang="en-US"/>
              <a:pPr/>
              <a:t>‹#›</a:t>
            </a:fld>
            <a:endParaRPr lang="en-US" altLang="en-US"/>
          </a:p>
        </p:txBody>
      </p:sp>
    </p:spTree>
    <p:extLst>
      <p:ext uri="{BB962C8B-B14F-4D97-AF65-F5344CB8AC3E}">
        <p14:creationId xmlns:p14="http://schemas.microsoft.com/office/powerpoint/2010/main" val="3521536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38B0DACF-783F-E9FD-54D5-24220E311EA1}"/>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7ACCDAE7-7474-C8DC-FD1B-717761C5201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BBBBAE08-FD60-4EB2-F8AC-15F3610C798A}"/>
              </a:ext>
            </a:extLst>
          </p:cNvPr>
          <p:cNvSpPr>
            <a:spLocks noGrp="1" noChangeArrowheads="1"/>
          </p:cNvSpPr>
          <p:nvPr>
            <p:ph type="sldNum" sz="quarter" idx="12"/>
          </p:nvPr>
        </p:nvSpPr>
        <p:spPr>
          <a:ln/>
        </p:spPr>
        <p:txBody>
          <a:bodyPr/>
          <a:lstStyle>
            <a:lvl1pPr>
              <a:defRPr/>
            </a:lvl1pPr>
          </a:lstStyle>
          <a:p>
            <a:fld id="{556ACAF0-5C6E-41C1-92C2-1FB8F462362B}" type="slidenum">
              <a:rPr lang="en-US" altLang="en-US"/>
              <a:pPr/>
              <a:t>‹#›</a:t>
            </a:fld>
            <a:endParaRPr lang="en-US" altLang="en-US"/>
          </a:p>
        </p:txBody>
      </p:sp>
    </p:spTree>
    <p:extLst>
      <p:ext uri="{BB962C8B-B14F-4D97-AF65-F5344CB8AC3E}">
        <p14:creationId xmlns:p14="http://schemas.microsoft.com/office/powerpoint/2010/main" val="4047381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2C87A6A3-A015-31A4-DD5C-0FD2DABF59E7}"/>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818F59A1-5C64-4543-615B-4D243E667A2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458A4CA7-4BF6-FFF1-EB51-093B25EFC006}"/>
              </a:ext>
            </a:extLst>
          </p:cNvPr>
          <p:cNvSpPr>
            <a:spLocks noGrp="1" noChangeArrowheads="1"/>
          </p:cNvSpPr>
          <p:nvPr>
            <p:ph type="sldNum" sz="quarter" idx="12"/>
          </p:nvPr>
        </p:nvSpPr>
        <p:spPr>
          <a:ln/>
        </p:spPr>
        <p:txBody>
          <a:bodyPr/>
          <a:lstStyle>
            <a:lvl1pPr>
              <a:defRPr/>
            </a:lvl1pPr>
          </a:lstStyle>
          <a:p>
            <a:fld id="{ADBCEB9F-3C0F-4724-9028-C5EA5C9DA38A}" type="slidenum">
              <a:rPr lang="en-US" altLang="en-US"/>
              <a:pPr/>
              <a:t>‹#›</a:t>
            </a:fld>
            <a:endParaRPr lang="en-US" altLang="en-US"/>
          </a:p>
        </p:txBody>
      </p:sp>
    </p:spTree>
    <p:extLst>
      <p:ext uri="{BB962C8B-B14F-4D97-AF65-F5344CB8AC3E}">
        <p14:creationId xmlns:p14="http://schemas.microsoft.com/office/powerpoint/2010/main" val="4019333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FBF0B5AF-7F76-5D0E-6BA8-E84108CD52F6}"/>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218E6774-65B8-C8A8-3831-5806A27771F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C8246A42-6FE6-6DB9-0902-21136F061EBB}"/>
              </a:ext>
            </a:extLst>
          </p:cNvPr>
          <p:cNvSpPr>
            <a:spLocks noGrp="1" noChangeArrowheads="1"/>
          </p:cNvSpPr>
          <p:nvPr>
            <p:ph type="sldNum" sz="quarter" idx="12"/>
          </p:nvPr>
        </p:nvSpPr>
        <p:spPr>
          <a:ln/>
        </p:spPr>
        <p:txBody>
          <a:bodyPr/>
          <a:lstStyle>
            <a:lvl1pPr>
              <a:defRPr/>
            </a:lvl1pPr>
          </a:lstStyle>
          <a:p>
            <a:fld id="{F8C65F0F-5EEC-4300-A864-7BF54FED0A39}" type="slidenum">
              <a:rPr lang="en-US" altLang="en-US"/>
              <a:pPr/>
              <a:t>‹#›</a:t>
            </a:fld>
            <a:endParaRPr lang="en-US" altLang="en-US"/>
          </a:p>
        </p:txBody>
      </p:sp>
    </p:spTree>
    <p:extLst>
      <p:ext uri="{BB962C8B-B14F-4D97-AF65-F5344CB8AC3E}">
        <p14:creationId xmlns:p14="http://schemas.microsoft.com/office/powerpoint/2010/main" val="887262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10143E1-35B5-E6BB-A70F-EF7EEE43D9F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56B2558C-FCB0-328D-8AED-896EC1B0F92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0D9C9F29-35B9-30CA-AC30-C803BAA78483}"/>
              </a:ext>
            </a:extLst>
          </p:cNvPr>
          <p:cNvSpPr>
            <a:spLocks noGrp="1" noChangeArrowheads="1"/>
          </p:cNvSpPr>
          <p:nvPr>
            <p:ph type="sldNum" sz="quarter" idx="12"/>
          </p:nvPr>
        </p:nvSpPr>
        <p:spPr>
          <a:ln/>
        </p:spPr>
        <p:txBody>
          <a:bodyPr/>
          <a:lstStyle>
            <a:lvl1pPr>
              <a:defRPr/>
            </a:lvl1pPr>
          </a:lstStyle>
          <a:p>
            <a:fld id="{84984935-92E5-48C1-B030-AEBFFE165C9B}" type="slidenum">
              <a:rPr lang="en-US" altLang="en-US"/>
              <a:pPr/>
              <a:t>‹#›</a:t>
            </a:fld>
            <a:endParaRPr lang="en-US" altLang="en-US"/>
          </a:p>
        </p:txBody>
      </p:sp>
    </p:spTree>
    <p:extLst>
      <p:ext uri="{BB962C8B-B14F-4D97-AF65-F5344CB8AC3E}">
        <p14:creationId xmlns:p14="http://schemas.microsoft.com/office/powerpoint/2010/main" val="722589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28A26B4C-BE4C-D5A9-9C8E-F912D701DCEF}"/>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0BBE9280-FEA4-C8D3-2EEF-F855E12C971B}"/>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E7C556A5-C945-9834-F64D-827AF2A071CB}"/>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Arial" charset="0"/>
              </a:defRPr>
            </a:lvl1pPr>
          </a:lstStyle>
          <a:p>
            <a:pPr>
              <a:defRPr/>
            </a:pPr>
            <a:endParaRPr lang="en-US"/>
          </a:p>
        </p:txBody>
      </p:sp>
      <p:sp>
        <p:nvSpPr>
          <p:cNvPr id="1029" name="Rectangle 5">
            <a:extLst>
              <a:ext uri="{FF2B5EF4-FFF2-40B4-BE49-F238E27FC236}">
                <a16:creationId xmlns:a16="http://schemas.microsoft.com/office/drawing/2014/main" id="{355C5DC1-FBD7-6BAB-279F-6CA8BD9F1B61}"/>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atin typeface="Arial" charset="0"/>
              </a:defRPr>
            </a:lvl1pPr>
          </a:lstStyle>
          <a:p>
            <a:pPr>
              <a:defRPr/>
            </a:pPr>
            <a:endParaRPr lang="en-US"/>
          </a:p>
        </p:txBody>
      </p:sp>
      <p:sp>
        <p:nvSpPr>
          <p:cNvPr id="1030" name="Rectangle 6">
            <a:extLst>
              <a:ext uri="{FF2B5EF4-FFF2-40B4-BE49-F238E27FC236}">
                <a16:creationId xmlns:a16="http://schemas.microsoft.com/office/drawing/2014/main" id="{044DD7C9-E513-352A-74BE-4D17AD60C830}"/>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vl1pPr>
          </a:lstStyle>
          <a:p>
            <a:fld id="{A37D595F-AB48-455E-A75B-A74E3B82D451}"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AutoShape 5">
            <a:extLst>
              <a:ext uri="{FF2B5EF4-FFF2-40B4-BE49-F238E27FC236}">
                <a16:creationId xmlns:a16="http://schemas.microsoft.com/office/drawing/2014/main" id="{806FFFE4-C521-D792-ED1D-2B1D6586C648}"/>
              </a:ext>
            </a:extLst>
          </p:cNvPr>
          <p:cNvSpPr>
            <a:spLocks noChangeArrowheads="1"/>
          </p:cNvSpPr>
          <p:nvPr/>
        </p:nvSpPr>
        <p:spPr bwMode="auto">
          <a:xfrm>
            <a:off x="489620" y="1987550"/>
            <a:ext cx="8856663" cy="1670050"/>
          </a:xfrm>
          <a:prstGeom prst="roundRect">
            <a:avLst>
              <a:gd name="adj" fmla="val 12921"/>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2051" name="Text Box 6">
            <a:extLst>
              <a:ext uri="{FF2B5EF4-FFF2-40B4-BE49-F238E27FC236}">
                <a16:creationId xmlns:a16="http://schemas.microsoft.com/office/drawing/2014/main" id="{1443D6B1-D798-D591-05C0-D58B5115FDAD}"/>
              </a:ext>
            </a:extLst>
          </p:cNvPr>
          <p:cNvSpPr txBox="1">
            <a:spLocks noChangeArrowheads="1"/>
          </p:cNvSpPr>
          <p:nvPr/>
        </p:nvSpPr>
        <p:spPr bwMode="auto">
          <a:xfrm>
            <a:off x="1107300" y="2132856"/>
            <a:ext cx="8208963"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GB" altLang="en-US" sz="4000" dirty="0">
                <a:latin typeface="Georgia" panose="02040502050405020303" pitchFamily="18" charset="0"/>
              </a:rPr>
              <a:t>Year 5 Trip to London</a:t>
            </a:r>
          </a:p>
          <a:p>
            <a:pPr eaLnBrk="1" hangingPunct="1"/>
            <a:endParaRPr lang="en-GB" altLang="en-US" sz="2400" dirty="0">
              <a:latin typeface="Georgia" panose="02040502050405020303" pitchFamily="18" charset="0"/>
            </a:endParaRPr>
          </a:p>
          <a:p>
            <a:pPr eaLnBrk="1" hangingPunct="1"/>
            <a:r>
              <a:rPr lang="en-GB" altLang="en-US" sz="2400" dirty="0">
                <a:latin typeface="Georgia" panose="02040502050405020303" pitchFamily="18" charset="0"/>
              </a:rPr>
              <a:t>Monday 9</a:t>
            </a:r>
            <a:r>
              <a:rPr lang="en-GB" altLang="en-US" sz="2400" baseline="30000" dirty="0">
                <a:latin typeface="Georgia" panose="02040502050405020303" pitchFamily="18" charset="0"/>
              </a:rPr>
              <a:t>th</a:t>
            </a:r>
            <a:r>
              <a:rPr lang="en-GB" altLang="en-US" sz="2400" dirty="0">
                <a:latin typeface="Georgia" panose="02040502050405020303" pitchFamily="18" charset="0"/>
              </a:rPr>
              <a:t> – Tuesday 10</a:t>
            </a:r>
            <a:r>
              <a:rPr lang="en-GB" altLang="en-US" sz="2400" baseline="30000" dirty="0">
                <a:latin typeface="Georgia" panose="02040502050405020303" pitchFamily="18" charset="0"/>
              </a:rPr>
              <a:t>th</a:t>
            </a:r>
            <a:r>
              <a:rPr lang="en-GB" altLang="en-US" sz="2400" dirty="0">
                <a:latin typeface="Georgia" panose="02040502050405020303" pitchFamily="18" charset="0"/>
              </a:rPr>
              <a:t> June 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9ABE46-13EF-43DF-AC65-83C3E8217452}"/>
              </a:ext>
            </a:extLst>
          </p:cNvPr>
          <p:cNvSpPr>
            <a:spLocks noGrp="1"/>
          </p:cNvSpPr>
          <p:nvPr>
            <p:ph type="title"/>
          </p:nvPr>
        </p:nvSpPr>
        <p:spPr/>
        <p:txBody>
          <a:bodyPr/>
          <a:lstStyle/>
          <a:p>
            <a:r>
              <a:rPr lang="en-GB" dirty="0"/>
              <a:t>Staff leading our trip  </a:t>
            </a:r>
          </a:p>
        </p:txBody>
      </p:sp>
      <p:pic>
        <p:nvPicPr>
          <p:cNvPr id="5" name="Content Placeholder 4">
            <a:extLst>
              <a:ext uri="{FF2B5EF4-FFF2-40B4-BE49-F238E27FC236}">
                <a16:creationId xmlns:a16="http://schemas.microsoft.com/office/drawing/2014/main" id="{54C79B67-AD98-4972-A2A7-FF350EF46296}"/>
              </a:ext>
            </a:extLst>
          </p:cNvPr>
          <p:cNvPicPr>
            <a:picLocks noGrp="1" noChangeAspect="1"/>
          </p:cNvPicPr>
          <p:nvPr>
            <p:ph idx="1"/>
          </p:nvPr>
        </p:nvPicPr>
        <p:blipFill>
          <a:blip r:embed="rId2"/>
          <a:stretch>
            <a:fillRect/>
          </a:stretch>
        </p:blipFill>
        <p:spPr>
          <a:xfrm>
            <a:off x="6656893" y="1412912"/>
            <a:ext cx="1719197" cy="2289824"/>
          </a:xfrm>
          <a:prstGeom prst="rect">
            <a:avLst/>
          </a:prstGeom>
        </p:spPr>
      </p:pic>
      <p:pic>
        <p:nvPicPr>
          <p:cNvPr id="4" name="Picture 3">
            <a:extLst>
              <a:ext uri="{FF2B5EF4-FFF2-40B4-BE49-F238E27FC236}">
                <a16:creationId xmlns:a16="http://schemas.microsoft.com/office/drawing/2014/main" id="{F38E6D55-5576-4C81-A4CB-B291B1797515}"/>
              </a:ext>
            </a:extLst>
          </p:cNvPr>
          <p:cNvPicPr>
            <a:picLocks noChangeAspect="1"/>
          </p:cNvPicPr>
          <p:nvPr/>
        </p:nvPicPr>
        <p:blipFill>
          <a:blip r:embed="rId3"/>
          <a:stretch>
            <a:fillRect/>
          </a:stretch>
        </p:blipFill>
        <p:spPr>
          <a:xfrm>
            <a:off x="52176" y="1417638"/>
            <a:ext cx="1719196" cy="2285098"/>
          </a:xfrm>
          <a:prstGeom prst="rect">
            <a:avLst/>
          </a:prstGeom>
        </p:spPr>
      </p:pic>
      <p:sp>
        <p:nvSpPr>
          <p:cNvPr id="9" name="TextBox 8">
            <a:extLst>
              <a:ext uri="{FF2B5EF4-FFF2-40B4-BE49-F238E27FC236}">
                <a16:creationId xmlns:a16="http://schemas.microsoft.com/office/drawing/2014/main" id="{FCE6FD1F-42D7-49FB-9AC7-639C5BAACF15}"/>
              </a:ext>
            </a:extLst>
          </p:cNvPr>
          <p:cNvSpPr txBox="1"/>
          <p:nvPr/>
        </p:nvSpPr>
        <p:spPr>
          <a:xfrm>
            <a:off x="37144" y="3740658"/>
            <a:ext cx="8826820" cy="369332"/>
          </a:xfrm>
          <a:prstGeom prst="rect">
            <a:avLst/>
          </a:prstGeom>
          <a:noFill/>
        </p:spPr>
        <p:txBody>
          <a:bodyPr wrap="square" rtlCol="0">
            <a:spAutoFit/>
          </a:bodyPr>
          <a:lstStyle/>
          <a:p>
            <a:r>
              <a:rPr lang="en-GB" dirty="0"/>
              <a:t>Mrs Hawes             Mrs Evans                  Mrs Watts	                  Miss Shedlow</a:t>
            </a:r>
          </a:p>
        </p:txBody>
      </p:sp>
      <p:pic>
        <p:nvPicPr>
          <p:cNvPr id="6" name="Picture 5">
            <a:extLst>
              <a:ext uri="{FF2B5EF4-FFF2-40B4-BE49-F238E27FC236}">
                <a16:creationId xmlns:a16="http://schemas.microsoft.com/office/drawing/2014/main" id="{4BFBB640-C88A-4FC2-816F-98153095C3EE}"/>
              </a:ext>
            </a:extLst>
          </p:cNvPr>
          <p:cNvPicPr>
            <a:picLocks noChangeAspect="1"/>
          </p:cNvPicPr>
          <p:nvPr/>
        </p:nvPicPr>
        <p:blipFill>
          <a:blip r:embed="rId4"/>
          <a:stretch>
            <a:fillRect/>
          </a:stretch>
        </p:blipFill>
        <p:spPr>
          <a:xfrm>
            <a:off x="2167048" y="1423052"/>
            <a:ext cx="1560947" cy="2285098"/>
          </a:xfrm>
          <a:prstGeom prst="rect">
            <a:avLst/>
          </a:prstGeom>
        </p:spPr>
      </p:pic>
      <p:pic>
        <p:nvPicPr>
          <p:cNvPr id="8" name="Picture 7">
            <a:extLst>
              <a:ext uri="{FF2B5EF4-FFF2-40B4-BE49-F238E27FC236}">
                <a16:creationId xmlns:a16="http://schemas.microsoft.com/office/drawing/2014/main" id="{44505BA8-35A2-4005-BB43-F60D58B5181F}"/>
              </a:ext>
            </a:extLst>
          </p:cNvPr>
          <p:cNvPicPr>
            <a:picLocks noChangeAspect="1"/>
          </p:cNvPicPr>
          <p:nvPr/>
        </p:nvPicPr>
        <p:blipFill>
          <a:blip r:embed="rId5"/>
          <a:stretch>
            <a:fillRect/>
          </a:stretch>
        </p:blipFill>
        <p:spPr>
          <a:xfrm>
            <a:off x="4294123" y="1482655"/>
            <a:ext cx="1650392" cy="2192986"/>
          </a:xfrm>
          <a:prstGeom prst="rect">
            <a:avLst/>
          </a:prstGeom>
        </p:spPr>
      </p:pic>
    </p:spTree>
    <p:extLst>
      <p:ext uri="{BB962C8B-B14F-4D97-AF65-F5344CB8AC3E}">
        <p14:creationId xmlns:p14="http://schemas.microsoft.com/office/powerpoint/2010/main" val="244289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AutoShape 5">
            <a:extLst>
              <a:ext uri="{FF2B5EF4-FFF2-40B4-BE49-F238E27FC236}">
                <a16:creationId xmlns:a16="http://schemas.microsoft.com/office/drawing/2014/main" id="{6BC595C3-B8D9-F1D6-FCC1-D3EAFC08BC8F}"/>
              </a:ext>
            </a:extLst>
          </p:cNvPr>
          <p:cNvSpPr>
            <a:spLocks noChangeArrowheads="1"/>
          </p:cNvSpPr>
          <p:nvPr/>
        </p:nvSpPr>
        <p:spPr bwMode="auto">
          <a:xfrm>
            <a:off x="1403350" y="569913"/>
            <a:ext cx="1282700" cy="771525"/>
          </a:xfrm>
          <a:prstGeom prst="roundRect">
            <a:avLst>
              <a:gd name="adj" fmla="val 18931"/>
            </a:avLst>
          </a:prstGeom>
          <a:solidFill>
            <a:schemeClr val="accent2">
              <a:lumMod val="40000"/>
              <a:lumOff val="60000"/>
            </a:schemeClr>
          </a:solidFill>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GB"/>
          </a:p>
        </p:txBody>
      </p:sp>
      <p:sp>
        <p:nvSpPr>
          <p:cNvPr id="3075" name="Text Box 6">
            <a:extLst>
              <a:ext uri="{FF2B5EF4-FFF2-40B4-BE49-F238E27FC236}">
                <a16:creationId xmlns:a16="http://schemas.microsoft.com/office/drawing/2014/main" id="{A4C705A6-54E6-8D42-5DD2-FEA81C1A85FD}"/>
              </a:ext>
            </a:extLst>
          </p:cNvPr>
          <p:cNvSpPr txBox="1">
            <a:spLocks noChangeArrowheads="1"/>
          </p:cNvSpPr>
          <p:nvPr/>
        </p:nvSpPr>
        <p:spPr bwMode="auto">
          <a:xfrm>
            <a:off x="1476375" y="620713"/>
            <a:ext cx="1143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a:solidFill>
                  <a:srgbClr val="003663"/>
                </a:solidFill>
                <a:latin typeface="Georgia" panose="02040502050405020303" pitchFamily="18" charset="0"/>
              </a:rPr>
              <a:t>Tour basics</a:t>
            </a:r>
            <a:endParaRPr lang="en-US" altLang="en-US">
              <a:solidFill>
                <a:srgbClr val="003663"/>
              </a:solidFill>
              <a:latin typeface="Georgia" panose="02040502050405020303" pitchFamily="18" charset="0"/>
            </a:endParaRPr>
          </a:p>
        </p:txBody>
      </p:sp>
      <p:sp>
        <p:nvSpPr>
          <p:cNvPr id="3076" name="AutoShape 9">
            <a:extLst>
              <a:ext uri="{FF2B5EF4-FFF2-40B4-BE49-F238E27FC236}">
                <a16:creationId xmlns:a16="http://schemas.microsoft.com/office/drawing/2014/main" id="{D1B59D3B-961C-C0B8-35A7-35A8CF255E46}"/>
              </a:ext>
            </a:extLst>
          </p:cNvPr>
          <p:cNvSpPr>
            <a:spLocks noChangeArrowheads="1"/>
          </p:cNvSpPr>
          <p:nvPr/>
        </p:nvSpPr>
        <p:spPr bwMode="auto">
          <a:xfrm>
            <a:off x="1042988" y="4975225"/>
            <a:ext cx="1873250" cy="830263"/>
          </a:xfrm>
          <a:prstGeom prst="roundRect">
            <a:avLst>
              <a:gd name="adj" fmla="val 18931"/>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2" name="Text Box 10">
            <a:extLst>
              <a:ext uri="{FF2B5EF4-FFF2-40B4-BE49-F238E27FC236}">
                <a16:creationId xmlns:a16="http://schemas.microsoft.com/office/drawing/2014/main" id="{5759C696-3C50-B866-3292-CAF55CCC38A0}"/>
              </a:ext>
            </a:extLst>
          </p:cNvPr>
          <p:cNvSpPr txBox="1">
            <a:spLocks noChangeArrowheads="1"/>
          </p:cNvSpPr>
          <p:nvPr/>
        </p:nvSpPr>
        <p:spPr bwMode="auto">
          <a:xfrm>
            <a:off x="1144588" y="5078413"/>
            <a:ext cx="17287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a:solidFill>
                  <a:srgbClr val="003663"/>
                </a:solidFill>
                <a:latin typeface="Georgia" panose="02040502050405020303" pitchFamily="18" charset="0"/>
              </a:rPr>
              <a:t>What will we see &amp; do?</a:t>
            </a:r>
            <a:endParaRPr lang="en-US" altLang="en-US">
              <a:solidFill>
                <a:srgbClr val="003663"/>
              </a:solidFill>
              <a:latin typeface="Georgia" panose="02040502050405020303" pitchFamily="18" charset="0"/>
            </a:endParaRPr>
          </a:p>
        </p:txBody>
      </p:sp>
      <p:sp>
        <p:nvSpPr>
          <p:cNvPr id="3083" name="AutoShape 11">
            <a:extLst>
              <a:ext uri="{FF2B5EF4-FFF2-40B4-BE49-F238E27FC236}">
                <a16:creationId xmlns:a16="http://schemas.microsoft.com/office/drawing/2014/main" id="{302EEFD6-4586-619F-7C88-690A4542D927}"/>
              </a:ext>
            </a:extLst>
          </p:cNvPr>
          <p:cNvSpPr>
            <a:spLocks noChangeArrowheads="1"/>
          </p:cNvSpPr>
          <p:nvPr/>
        </p:nvSpPr>
        <p:spPr bwMode="auto">
          <a:xfrm>
            <a:off x="5219700" y="5576888"/>
            <a:ext cx="2089150" cy="804862"/>
          </a:xfrm>
          <a:prstGeom prst="roundRect">
            <a:avLst>
              <a:gd name="adj" fmla="val 18931"/>
            </a:avLst>
          </a:prstGeom>
          <a:solidFill>
            <a:schemeClr val="accent2">
              <a:lumMod val="40000"/>
              <a:lumOff val="60000"/>
            </a:schemeClr>
          </a:solidFill>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GB"/>
          </a:p>
        </p:txBody>
      </p:sp>
      <p:sp>
        <p:nvSpPr>
          <p:cNvPr id="3079" name="Text Box 12">
            <a:extLst>
              <a:ext uri="{FF2B5EF4-FFF2-40B4-BE49-F238E27FC236}">
                <a16:creationId xmlns:a16="http://schemas.microsoft.com/office/drawing/2014/main" id="{0D35B9BC-6C5D-6DA0-D80F-BC6B4C92A312}"/>
              </a:ext>
            </a:extLst>
          </p:cNvPr>
          <p:cNvSpPr txBox="1">
            <a:spLocks noChangeArrowheads="1"/>
          </p:cNvSpPr>
          <p:nvPr/>
        </p:nvSpPr>
        <p:spPr bwMode="auto">
          <a:xfrm>
            <a:off x="5248275" y="5646738"/>
            <a:ext cx="20605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a:solidFill>
                  <a:srgbClr val="003663"/>
                </a:solidFill>
                <a:latin typeface="Georgia" panose="02040502050405020303" pitchFamily="18" charset="0"/>
              </a:rPr>
              <a:t>About our travel company</a:t>
            </a:r>
            <a:endParaRPr lang="en-US" altLang="en-US">
              <a:solidFill>
                <a:srgbClr val="003663"/>
              </a:solidFill>
              <a:latin typeface="Georgia" panose="02040502050405020303" pitchFamily="18" charset="0"/>
            </a:endParaRPr>
          </a:p>
        </p:txBody>
      </p:sp>
      <p:sp>
        <p:nvSpPr>
          <p:cNvPr id="3080" name="Freeform 13">
            <a:extLst>
              <a:ext uri="{FF2B5EF4-FFF2-40B4-BE49-F238E27FC236}">
                <a16:creationId xmlns:a16="http://schemas.microsoft.com/office/drawing/2014/main" id="{96164219-75A7-9845-2344-E85380FCBB53}"/>
              </a:ext>
            </a:extLst>
          </p:cNvPr>
          <p:cNvSpPr>
            <a:spLocks/>
          </p:cNvSpPr>
          <p:nvPr/>
        </p:nvSpPr>
        <p:spPr bwMode="auto">
          <a:xfrm rot="10282152" flipH="1">
            <a:off x="2400300" y="1352550"/>
            <a:ext cx="252413" cy="1311275"/>
          </a:xfrm>
          <a:custGeom>
            <a:avLst/>
            <a:gdLst>
              <a:gd name="T0" fmla="*/ 2147483647 w 204"/>
              <a:gd name="T1" fmla="*/ 0 h 907"/>
              <a:gd name="T2" fmla="*/ 2147483647 w 204"/>
              <a:gd name="T3" fmla="*/ 2147483647 h 907"/>
              <a:gd name="T4" fmla="*/ 2147483647 w 204"/>
              <a:gd name="T5" fmla="*/ 2147483647 h 907"/>
              <a:gd name="T6" fmla="*/ 0 60000 65536"/>
              <a:gd name="T7" fmla="*/ 0 60000 65536"/>
              <a:gd name="T8" fmla="*/ 0 60000 65536"/>
              <a:gd name="T9" fmla="*/ 0 w 204"/>
              <a:gd name="T10" fmla="*/ 0 h 907"/>
              <a:gd name="T11" fmla="*/ 204 w 204"/>
              <a:gd name="T12" fmla="*/ 907 h 907"/>
            </a:gdLst>
            <a:ahLst/>
            <a:cxnLst>
              <a:cxn ang="T6">
                <a:pos x="T0" y="T1"/>
              </a:cxn>
              <a:cxn ang="T7">
                <a:pos x="T2" y="T3"/>
              </a:cxn>
              <a:cxn ang="T8">
                <a:pos x="T4" y="T5"/>
              </a:cxn>
            </a:cxnLst>
            <a:rect l="T9" t="T10" r="T11" b="T12"/>
            <a:pathLst>
              <a:path w="204" h="907">
                <a:moveTo>
                  <a:pt x="68" y="0"/>
                </a:moveTo>
                <a:cubicBezTo>
                  <a:pt x="34" y="128"/>
                  <a:pt x="0" y="257"/>
                  <a:pt x="23" y="408"/>
                </a:cubicBezTo>
                <a:cubicBezTo>
                  <a:pt x="46" y="559"/>
                  <a:pt x="125" y="733"/>
                  <a:pt x="204" y="907"/>
                </a:cubicBezTo>
              </a:path>
            </a:pathLst>
          </a:custGeom>
          <a:noFill/>
          <a:ln w="254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081" name="Freeform 14">
            <a:extLst>
              <a:ext uri="{FF2B5EF4-FFF2-40B4-BE49-F238E27FC236}">
                <a16:creationId xmlns:a16="http://schemas.microsoft.com/office/drawing/2014/main" id="{BD6FD728-95B8-E6EE-04F2-3B25F461F5B3}"/>
              </a:ext>
            </a:extLst>
          </p:cNvPr>
          <p:cNvSpPr>
            <a:spLocks/>
          </p:cNvSpPr>
          <p:nvPr/>
        </p:nvSpPr>
        <p:spPr bwMode="auto">
          <a:xfrm>
            <a:off x="2843213" y="3500438"/>
            <a:ext cx="288925" cy="1512887"/>
          </a:xfrm>
          <a:custGeom>
            <a:avLst/>
            <a:gdLst>
              <a:gd name="T0" fmla="*/ 0 w 212"/>
              <a:gd name="T1" fmla="*/ 0 h 953"/>
              <a:gd name="T2" fmla="*/ 2147483647 w 212"/>
              <a:gd name="T3" fmla="*/ 2147483647 h 953"/>
              <a:gd name="T4" fmla="*/ 2147483647 w 212"/>
              <a:gd name="T5" fmla="*/ 2147483647 h 953"/>
              <a:gd name="T6" fmla="*/ 0 w 212"/>
              <a:gd name="T7" fmla="*/ 2147483647 h 953"/>
              <a:gd name="T8" fmla="*/ 0 60000 65536"/>
              <a:gd name="T9" fmla="*/ 0 60000 65536"/>
              <a:gd name="T10" fmla="*/ 0 60000 65536"/>
              <a:gd name="T11" fmla="*/ 0 60000 65536"/>
              <a:gd name="T12" fmla="*/ 0 w 212"/>
              <a:gd name="T13" fmla="*/ 0 h 953"/>
              <a:gd name="T14" fmla="*/ 212 w 212"/>
              <a:gd name="T15" fmla="*/ 953 h 953"/>
            </a:gdLst>
            <a:ahLst/>
            <a:cxnLst>
              <a:cxn ang="T8">
                <a:pos x="T0" y="T1"/>
              </a:cxn>
              <a:cxn ang="T9">
                <a:pos x="T2" y="T3"/>
              </a:cxn>
              <a:cxn ang="T10">
                <a:pos x="T4" y="T5"/>
              </a:cxn>
              <a:cxn ang="T11">
                <a:pos x="T6" y="T7"/>
              </a:cxn>
            </a:cxnLst>
            <a:rect l="T12" t="T13" r="T14" b="T15"/>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082" name="Freeform 15">
            <a:extLst>
              <a:ext uri="{FF2B5EF4-FFF2-40B4-BE49-F238E27FC236}">
                <a16:creationId xmlns:a16="http://schemas.microsoft.com/office/drawing/2014/main" id="{E4A5E65C-709A-BFAD-C0CC-0276F2EE4DF3}"/>
              </a:ext>
            </a:extLst>
          </p:cNvPr>
          <p:cNvSpPr>
            <a:spLocks/>
          </p:cNvSpPr>
          <p:nvPr/>
        </p:nvSpPr>
        <p:spPr bwMode="auto">
          <a:xfrm>
            <a:off x="2771775" y="5805488"/>
            <a:ext cx="2447925" cy="647700"/>
          </a:xfrm>
          <a:custGeom>
            <a:avLst/>
            <a:gdLst>
              <a:gd name="T0" fmla="*/ 0 w 1542"/>
              <a:gd name="T1" fmla="*/ 0 h 499"/>
              <a:gd name="T2" fmla="*/ 2147483647 w 1542"/>
              <a:gd name="T3" fmla="*/ 2147483647 h 499"/>
              <a:gd name="T4" fmla="*/ 2147483647 w 1542"/>
              <a:gd name="T5" fmla="*/ 2147483647 h 499"/>
              <a:gd name="T6" fmla="*/ 2147483647 w 1542"/>
              <a:gd name="T7" fmla="*/ 2147483647 h 499"/>
              <a:gd name="T8" fmla="*/ 2147483647 w 1542"/>
              <a:gd name="T9" fmla="*/ 2147483647 h 499"/>
              <a:gd name="T10" fmla="*/ 0 60000 65536"/>
              <a:gd name="T11" fmla="*/ 0 60000 65536"/>
              <a:gd name="T12" fmla="*/ 0 60000 65536"/>
              <a:gd name="T13" fmla="*/ 0 60000 65536"/>
              <a:gd name="T14" fmla="*/ 0 60000 65536"/>
              <a:gd name="T15" fmla="*/ 0 w 1542"/>
              <a:gd name="T16" fmla="*/ 0 h 499"/>
              <a:gd name="T17" fmla="*/ 1542 w 1542"/>
              <a:gd name="T18" fmla="*/ 499 h 499"/>
            </a:gdLst>
            <a:ahLst/>
            <a:cxnLst>
              <a:cxn ang="T10">
                <a:pos x="T0" y="T1"/>
              </a:cxn>
              <a:cxn ang="T11">
                <a:pos x="T2" y="T3"/>
              </a:cxn>
              <a:cxn ang="T12">
                <a:pos x="T4" y="T5"/>
              </a:cxn>
              <a:cxn ang="T13">
                <a:pos x="T6" y="T7"/>
              </a:cxn>
              <a:cxn ang="T14">
                <a:pos x="T8" y="T9"/>
              </a:cxn>
            </a:cxnLst>
            <a:rect l="T15" t="T16" r="T17" b="T18"/>
            <a:pathLst>
              <a:path w="1542" h="499">
                <a:moveTo>
                  <a:pt x="0" y="0"/>
                </a:moveTo>
                <a:cubicBezTo>
                  <a:pt x="0" y="57"/>
                  <a:pt x="0" y="114"/>
                  <a:pt x="45" y="182"/>
                </a:cubicBezTo>
                <a:cubicBezTo>
                  <a:pt x="90" y="250"/>
                  <a:pt x="144" y="355"/>
                  <a:pt x="272" y="408"/>
                </a:cubicBezTo>
                <a:cubicBezTo>
                  <a:pt x="400" y="461"/>
                  <a:pt x="604" y="499"/>
                  <a:pt x="816" y="499"/>
                </a:cubicBezTo>
                <a:cubicBezTo>
                  <a:pt x="1028" y="499"/>
                  <a:pt x="1285" y="453"/>
                  <a:pt x="1542" y="408"/>
                </a:cubicBezTo>
              </a:path>
            </a:pathLst>
          </a:custGeom>
          <a:noFill/>
          <a:ln w="254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090" name="AutoShape 18">
            <a:extLst>
              <a:ext uri="{FF2B5EF4-FFF2-40B4-BE49-F238E27FC236}">
                <a16:creationId xmlns:a16="http://schemas.microsoft.com/office/drawing/2014/main" id="{1331B8CB-FA98-CC6F-2CB3-1339065D398D}"/>
              </a:ext>
            </a:extLst>
          </p:cNvPr>
          <p:cNvSpPr>
            <a:spLocks noChangeArrowheads="1"/>
          </p:cNvSpPr>
          <p:nvPr/>
        </p:nvSpPr>
        <p:spPr bwMode="auto">
          <a:xfrm>
            <a:off x="6702425" y="3357563"/>
            <a:ext cx="1614488" cy="804862"/>
          </a:xfrm>
          <a:prstGeom prst="roundRect">
            <a:avLst>
              <a:gd name="adj" fmla="val 18931"/>
            </a:avLst>
          </a:prstGeom>
          <a:solidFill>
            <a:schemeClr val="accent2">
              <a:lumMod val="40000"/>
              <a:lumOff val="60000"/>
            </a:schemeClr>
          </a:solidFill>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GB"/>
          </a:p>
        </p:txBody>
      </p:sp>
      <p:sp>
        <p:nvSpPr>
          <p:cNvPr id="3084" name="Text Box 19">
            <a:extLst>
              <a:ext uri="{FF2B5EF4-FFF2-40B4-BE49-F238E27FC236}">
                <a16:creationId xmlns:a16="http://schemas.microsoft.com/office/drawing/2014/main" id="{7857E8EC-1D05-8F6D-A147-828939F29DCF}"/>
              </a:ext>
            </a:extLst>
          </p:cNvPr>
          <p:cNvSpPr txBox="1">
            <a:spLocks noChangeArrowheads="1"/>
          </p:cNvSpPr>
          <p:nvPr/>
        </p:nvSpPr>
        <p:spPr bwMode="auto">
          <a:xfrm>
            <a:off x="6689725" y="3436938"/>
            <a:ext cx="16430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a:solidFill>
                  <a:srgbClr val="003663"/>
                </a:solidFill>
                <a:latin typeface="Georgia" panose="02040502050405020303" pitchFamily="18" charset="0"/>
              </a:rPr>
              <a:t>We’re on our way!</a:t>
            </a:r>
            <a:endParaRPr lang="en-US" altLang="en-US">
              <a:solidFill>
                <a:srgbClr val="003663"/>
              </a:solidFill>
              <a:latin typeface="Georgia" panose="02040502050405020303" pitchFamily="18" charset="0"/>
            </a:endParaRPr>
          </a:p>
        </p:txBody>
      </p:sp>
      <p:sp>
        <p:nvSpPr>
          <p:cNvPr id="3085" name="Freeform 20">
            <a:extLst>
              <a:ext uri="{FF2B5EF4-FFF2-40B4-BE49-F238E27FC236}">
                <a16:creationId xmlns:a16="http://schemas.microsoft.com/office/drawing/2014/main" id="{43A85EAA-0D72-C77C-F751-48F5F2A30A43}"/>
              </a:ext>
            </a:extLst>
          </p:cNvPr>
          <p:cNvSpPr>
            <a:spLocks/>
          </p:cNvSpPr>
          <p:nvPr/>
        </p:nvSpPr>
        <p:spPr bwMode="auto">
          <a:xfrm rot="-9172679">
            <a:off x="6450013" y="3954463"/>
            <a:ext cx="141287" cy="1670050"/>
          </a:xfrm>
          <a:custGeom>
            <a:avLst/>
            <a:gdLst>
              <a:gd name="T0" fmla="*/ 0 w 212"/>
              <a:gd name="T1" fmla="*/ 0 h 953"/>
              <a:gd name="T2" fmla="*/ 2147483647 w 212"/>
              <a:gd name="T3" fmla="*/ 2147483647 h 953"/>
              <a:gd name="T4" fmla="*/ 2147483647 w 212"/>
              <a:gd name="T5" fmla="*/ 2147483647 h 953"/>
              <a:gd name="T6" fmla="*/ 0 w 212"/>
              <a:gd name="T7" fmla="*/ 2147483647 h 953"/>
              <a:gd name="T8" fmla="*/ 0 60000 65536"/>
              <a:gd name="T9" fmla="*/ 0 60000 65536"/>
              <a:gd name="T10" fmla="*/ 0 60000 65536"/>
              <a:gd name="T11" fmla="*/ 0 60000 65536"/>
              <a:gd name="T12" fmla="*/ 0 w 212"/>
              <a:gd name="T13" fmla="*/ 0 h 953"/>
              <a:gd name="T14" fmla="*/ 212 w 212"/>
              <a:gd name="T15" fmla="*/ 953 h 953"/>
            </a:gdLst>
            <a:ahLst/>
            <a:cxnLst>
              <a:cxn ang="T8">
                <a:pos x="T0" y="T1"/>
              </a:cxn>
              <a:cxn ang="T9">
                <a:pos x="T2" y="T3"/>
              </a:cxn>
              <a:cxn ang="T10">
                <a:pos x="T4" y="T5"/>
              </a:cxn>
              <a:cxn ang="T11">
                <a:pos x="T6" y="T7"/>
              </a:cxn>
            </a:cxnLst>
            <a:rect l="T12" t="T13" r="T14" b="T15"/>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AutoShape 34">
            <a:extLst>
              <a:ext uri="{FF2B5EF4-FFF2-40B4-BE49-F238E27FC236}">
                <a16:creationId xmlns:a16="http://schemas.microsoft.com/office/drawing/2014/main" id="{5E3CD4F3-6AAC-DC92-171C-BD90C9C0FA5C}"/>
              </a:ext>
            </a:extLst>
          </p:cNvPr>
          <p:cNvSpPr>
            <a:spLocks noChangeArrowheads="1"/>
          </p:cNvSpPr>
          <p:nvPr/>
        </p:nvSpPr>
        <p:spPr bwMode="auto">
          <a:xfrm>
            <a:off x="1403350" y="569913"/>
            <a:ext cx="1282700" cy="771525"/>
          </a:xfrm>
          <a:prstGeom prst="roundRect">
            <a:avLst>
              <a:gd name="adj" fmla="val 18931"/>
            </a:avLst>
          </a:prstGeom>
          <a:solidFill>
            <a:srgbClr val="FFFF99">
              <a:alpha val="85097"/>
            </a:srgbClr>
          </a:solidFill>
          <a:ln w="57150">
            <a:solidFill>
              <a:srgbClr val="003663"/>
            </a:solidFill>
            <a:round/>
            <a:headEnd/>
            <a:tailEnd/>
          </a:ln>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5123" name="Text Box 35">
            <a:extLst>
              <a:ext uri="{FF2B5EF4-FFF2-40B4-BE49-F238E27FC236}">
                <a16:creationId xmlns:a16="http://schemas.microsoft.com/office/drawing/2014/main" id="{CEC18372-AB43-EE8B-575F-26FB1FD099EC}"/>
              </a:ext>
            </a:extLst>
          </p:cNvPr>
          <p:cNvSpPr txBox="1">
            <a:spLocks noChangeArrowheads="1"/>
          </p:cNvSpPr>
          <p:nvPr/>
        </p:nvSpPr>
        <p:spPr bwMode="auto">
          <a:xfrm>
            <a:off x="1533525" y="620713"/>
            <a:ext cx="10287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a:solidFill>
                  <a:srgbClr val="003663"/>
                </a:solidFill>
                <a:latin typeface="Georgia" panose="02040502050405020303" pitchFamily="18" charset="0"/>
              </a:rPr>
              <a:t>Tour basics</a:t>
            </a:r>
            <a:endParaRPr lang="en-US" altLang="en-US">
              <a:solidFill>
                <a:srgbClr val="003663"/>
              </a:solidFill>
              <a:latin typeface="Georgia" panose="02040502050405020303" pitchFamily="18" charset="0"/>
            </a:endParaRPr>
          </a:p>
        </p:txBody>
      </p:sp>
      <p:sp>
        <p:nvSpPr>
          <p:cNvPr id="5124" name="AutoShape 48">
            <a:extLst>
              <a:ext uri="{FF2B5EF4-FFF2-40B4-BE49-F238E27FC236}">
                <a16:creationId xmlns:a16="http://schemas.microsoft.com/office/drawing/2014/main" id="{75FD8756-E20E-A9D2-BCA3-EB8DFFD2A65C}"/>
              </a:ext>
            </a:extLst>
          </p:cNvPr>
          <p:cNvSpPr>
            <a:spLocks noChangeArrowheads="1"/>
          </p:cNvSpPr>
          <p:nvPr/>
        </p:nvSpPr>
        <p:spPr bwMode="auto">
          <a:xfrm>
            <a:off x="611187" y="1392238"/>
            <a:ext cx="7746999" cy="5172075"/>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5125" name="Text Box 50">
            <a:extLst>
              <a:ext uri="{FF2B5EF4-FFF2-40B4-BE49-F238E27FC236}">
                <a16:creationId xmlns:a16="http://schemas.microsoft.com/office/drawing/2014/main" id="{16290C7E-6C4B-8EBB-856B-8D327FF58528}"/>
              </a:ext>
            </a:extLst>
          </p:cNvPr>
          <p:cNvSpPr txBox="1">
            <a:spLocks noChangeArrowheads="1"/>
          </p:cNvSpPr>
          <p:nvPr/>
        </p:nvSpPr>
        <p:spPr bwMode="auto">
          <a:xfrm>
            <a:off x="611187" y="1628801"/>
            <a:ext cx="7746999" cy="535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u="sng" dirty="0">
                <a:latin typeface="Georgia" panose="02040502050405020303" pitchFamily="18" charset="0"/>
              </a:rPr>
              <a:t>Monday 9th June </a:t>
            </a:r>
          </a:p>
          <a:p>
            <a:pPr eaLnBrk="1" hangingPunct="1"/>
            <a:endParaRPr lang="en-US" altLang="en-US" dirty="0">
              <a:latin typeface="Georgia" panose="02040502050405020303" pitchFamily="18" charset="0"/>
            </a:endParaRPr>
          </a:p>
          <a:p>
            <a:pPr eaLnBrk="1" hangingPunct="1"/>
            <a:r>
              <a:rPr lang="en-US" altLang="en-US" b="0" dirty="0">
                <a:latin typeface="Georgia" panose="02040502050405020303" pitchFamily="18" charset="0"/>
              </a:rPr>
              <a:t>We will depart from school by coach at 7.30am on Monday 9th June and will arrive in London at approximately 12:30pm.   </a:t>
            </a:r>
          </a:p>
          <a:p>
            <a:pPr eaLnBrk="1" hangingPunct="1"/>
            <a:r>
              <a:rPr lang="en-US" altLang="en-US" dirty="0">
                <a:solidFill>
                  <a:srgbClr val="FF0000"/>
                </a:solidFill>
                <a:latin typeface="Georgia" panose="02040502050405020303" pitchFamily="18" charset="0"/>
              </a:rPr>
              <a:t>Please drop your child off at 7:00am at school in order to load luggage onto the coach. At this point, please hand any medical supplies to </a:t>
            </a:r>
            <a:r>
              <a:rPr lang="en-US" altLang="en-US" dirty="0" err="1">
                <a:solidFill>
                  <a:srgbClr val="FF0000"/>
                </a:solidFill>
                <a:latin typeface="Georgia" panose="02040502050405020303" pitchFamily="18" charset="0"/>
              </a:rPr>
              <a:t>Mrs</a:t>
            </a:r>
            <a:r>
              <a:rPr lang="en-US" altLang="en-US" dirty="0">
                <a:solidFill>
                  <a:srgbClr val="FF0000"/>
                </a:solidFill>
                <a:latin typeface="Georgia" panose="02040502050405020303" pitchFamily="18" charset="0"/>
              </a:rPr>
              <a:t> Watts. This includes travel sickness aids and </a:t>
            </a:r>
            <a:r>
              <a:rPr lang="en-US" altLang="en-US" dirty="0" err="1">
                <a:solidFill>
                  <a:srgbClr val="FF0000"/>
                </a:solidFill>
                <a:latin typeface="Georgia" panose="02040502050405020303" pitchFamily="18" charset="0"/>
              </a:rPr>
              <a:t>hayfever</a:t>
            </a:r>
            <a:r>
              <a:rPr lang="en-US" altLang="en-US" dirty="0">
                <a:solidFill>
                  <a:srgbClr val="FF0000"/>
                </a:solidFill>
                <a:latin typeface="Georgia" panose="02040502050405020303" pitchFamily="18" charset="0"/>
              </a:rPr>
              <a:t> medication</a:t>
            </a:r>
            <a:r>
              <a:rPr lang="en-US" altLang="en-US" b="0" dirty="0">
                <a:solidFill>
                  <a:srgbClr val="FF0000"/>
                </a:solidFill>
                <a:latin typeface="Georgia" panose="02040502050405020303" pitchFamily="18" charset="0"/>
              </a:rPr>
              <a:t>.</a:t>
            </a:r>
          </a:p>
          <a:p>
            <a:pPr eaLnBrk="1" hangingPunct="1"/>
            <a:endParaRPr lang="en-US" altLang="en-US" b="0" dirty="0">
              <a:latin typeface="Georgia" panose="02040502050405020303" pitchFamily="18" charset="0"/>
            </a:endParaRPr>
          </a:p>
          <a:p>
            <a:pPr eaLnBrk="1" hangingPunct="1"/>
            <a:r>
              <a:rPr lang="en-GB" altLang="en-US" b="0" dirty="0">
                <a:latin typeface="Georgia" panose="02040502050405020303" pitchFamily="18" charset="0"/>
              </a:rPr>
              <a:t>Children will need to take a packed lunch for the journey (in a small </a:t>
            </a:r>
            <a:r>
              <a:rPr lang="en-GB" altLang="en-US" b="0" dirty="0" err="1">
                <a:latin typeface="Georgia" panose="02040502050405020303" pitchFamily="18" charset="0"/>
              </a:rPr>
              <a:t>ruscksack</a:t>
            </a:r>
            <a:r>
              <a:rPr lang="en-GB" altLang="en-US" b="0" dirty="0">
                <a:latin typeface="Georgia" panose="02040502050405020303" pitchFamily="18" charset="0"/>
              </a:rPr>
              <a:t>) and a bottle of water (no fizzy drinks) Suitable stops will be made </a:t>
            </a:r>
            <a:r>
              <a:rPr lang="en-GB" altLang="en-US" b="0" dirty="0" err="1">
                <a:latin typeface="Georgia" panose="02040502050405020303" pitchFamily="18" charset="0"/>
              </a:rPr>
              <a:t>en</a:t>
            </a:r>
            <a:r>
              <a:rPr lang="en-GB" altLang="en-US" b="0" dirty="0">
                <a:latin typeface="Georgia" panose="02040502050405020303" pitchFamily="18" charset="0"/>
              </a:rPr>
              <a:t> route as necessary. Suitable snacks should also be in the small bag.</a:t>
            </a:r>
          </a:p>
          <a:p>
            <a:pPr eaLnBrk="1" hangingPunct="1"/>
            <a:r>
              <a:rPr lang="en-GB" altLang="en-US" b="0" dirty="0">
                <a:latin typeface="Georgia" panose="02040502050405020303" pitchFamily="18" charset="0"/>
              </a:rPr>
              <a:t>Children can bring activities to do on the coach such as colouring, card games and books. </a:t>
            </a:r>
            <a:r>
              <a:rPr lang="en-US" altLang="en-US" dirty="0">
                <a:solidFill>
                  <a:srgbClr val="FF0000"/>
                </a:solidFill>
                <a:latin typeface="Georgia" panose="02040502050405020303" pitchFamily="18" charset="0"/>
              </a:rPr>
              <a:t>Please only provide these things if your child can confidently travel whilst doing them – </a:t>
            </a:r>
            <a:r>
              <a:rPr lang="en-US" altLang="en-US" dirty="0" err="1">
                <a:solidFill>
                  <a:srgbClr val="FF0000"/>
                </a:solidFill>
                <a:latin typeface="Georgia" panose="02040502050405020303" pitchFamily="18" charset="0"/>
              </a:rPr>
              <a:t>ie</a:t>
            </a:r>
            <a:r>
              <a:rPr lang="en-US" altLang="en-US" dirty="0">
                <a:solidFill>
                  <a:srgbClr val="FF0000"/>
                </a:solidFill>
                <a:latin typeface="Georgia" panose="02040502050405020303" pitchFamily="18" charset="0"/>
              </a:rPr>
              <a:t> no travel sickness.</a:t>
            </a:r>
            <a:endParaRPr lang="en-GB" altLang="en-US" dirty="0">
              <a:solidFill>
                <a:srgbClr val="FF0000"/>
              </a:solidFill>
              <a:latin typeface="Georgia" panose="02040502050405020303" pitchFamily="18" charset="0"/>
            </a:endParaRPr>
          </a:p>
          <a:p>
            <a:pPr eaLnBrk="1" hangingPunct="1"/>
            <a:endParaRPr lang="en-US" altLang="en-US" b="0" dirty="0">
              <a:solidFill>
                <a:srgbClr val="E11931"/>
              </a:solidFill>
              <a:latin typeface="Georgia" panose="02040502050405020303" pitchFamily="18" charset="0"/>
            </a:endParaRPr>
          </a:p>
          <a:p>
            <a:pPr eaLnBrk="1" hangingPunct="1"/>
            <a:r>
              <a:rPr lang="en-US" altLang="en-US" b="0" dirty="0">
                <a:solidFill>
                  <a:srgbClr val="E11931"/>
                </a:solidFill>
                <a:latin typeface="Georgia" panose="02040502050405020303" pitchFamily="18" charset="0"/>
              </a:rPr>
              <a:t>. </a:t>
            </a:r>
          </a:p>
        </p:txBody>
      </p:sp>
    </p:spTree>
    <p:extLst>
      <p:ext uri="{BB962C8B-B14F-4D97-AF65-F5344CB8AC3E}">
        <p14:creationId xmlns:p14="http://schemas.microsoft.com/office/powerpoint/2010/main" val="8720774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AutoShape 34">
            <a:extLst>
              <a:ext uri="{FF2B5EF4-FFF2-40B4-BE49-F238E27FC236}">
                <a16:creationId xmlns:a16="http://schemas.microsoft.com/office/drawing/2014/main" id="{5E3CD4F3-6AAC-DC92-171C-BD90C9C0FA5C}"/>
              </a:ext>
            </a:extLst>
          </p:cNvPr>
          <p:cNvSpPr>
            <a:spLocks noChangeArrowheads="1"/>
          </p:cNvSpPr>
          <p:nvPr/>
        </p:nvSpPr>
        <p:spPr bwMode="auto">
          <a:xfrm>
            <a:off x="1403350" y="569913"/>
            <a:ext cx="1282700" cy="771525"/>
          </a:xfrm>
          <a:prstGeom prst="roundRect">
            <a:avLst>
              <a:gd name="adj" fmla="val 18931"/>
            </a:avLst>
          </a:prstGeom>
          <a:solidFill>
            <a:srgbClr val="FFFF99">
              <a:alpha val="85097"/>
            </a:srgbClr>
          </a:solidFill>
          <a:ln w="57150">
            <a:solidFill>
              <a:srgbClr val="003663"/>
            </a:solidFill>
            <a:round/>
            <a:headEnd/>
            <a:tailEnd/>
          </a:ln>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5123" name="Text Box 35">
            <a:extLst>
              <a:ext uri="{FF2B5EF4-FFF2-40B4-BE49-F238E27FC236}">
                <a16:creationId xmlns:a16="http://schemas.microsoft.com/office/drawing/2014/main" id="{CEC18372-AB43-EE8B-575F-26FB1FD099EC}"/>
              </a:ext>
            </a:extLst>
          </p:cNvPr>
          <p:cNvSpPr txBox="1">
            <a:spLocks noChangeArrowheads="1"/>
          </p:cNvSpPr>
          <p:nvPr/>
        </p:nvSpPr>
        <p:spPr bwMode="auto">
          <a:xfrm>
            <a:off x="1533525" y="620713"/>
            <a:ext cx="10287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a:solidFill>
                  <a:srgbClr val="003663"/>
                </a:solidFill>
                <a:latin typeface="Georgia" panose="02040502050405020303" pitchFamily="18" charset="0"/>
              </a:rPr>
              <a:t>Tour basics</a:t>
            </a:r>
            <a:endParaRPr lang="en-US" altLang="en-US">
              <a:solidFill>
                <a:srgbClr val="003663"/>
              </a:solidFill>
              <a:latin typeface="Georgia" panose="02040502050405020303" pitchFamily="18" charset="0"/>
            </a:endParaRPr>
          </a:p>
        </p:txBody>
      </p:sp>
      <p:sp>
        <p:nvSpPr>
          <p:cNvPr id="5124" name="AutoShape 48">
            <a:extLst>
              <a:ext uri="{FF2B5EF4-FFF2-40B4-BE49-F238E27FC236}">
                <a16:creationId xmlns:a16="http://schemas.microsoft.com/office/drawing/2014/main" id="{75FD8756-E20E-A9D2-BCA3-EB8DFFD2A65C}"/>
              </a:ext>
            </a:extLst>
          </p:cNvPr>
          <p:cNvSpPr>
            <a:spLocks noChangeArrowheads="1"/>
          </p:cNvSpPr>
          <p:nvPr/>
        </p:nvSpPr>
        <p:spPr bwMode="auto">
          <a:xfrm>
            <a:off x="611188" y="1540701"/>
            <a:ext cx="7734300" cy="5023612"/>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5125" name="Text Box 50">
            <a:extLst>
              <a:ext uri="{FF2B5EF4-FFF2-40B4-BE49-F238E27FC236}">
                <a16:creationId xmlns:a16="http://schemas.microsoft.com/office/drawing/2014/main" id="{16290C7E-6C4B-8EBB-856B-8D327FF58528}"/>
              </a:ext>
            </a:extLst>
          </p:cNvPr>
          <p:cNvSpPr txBox="1">
            <a:spLocks noChangeArrowheads="1"/>
          </p:cNvSpPr>
          <p:nvPr/>
        </p:nvSpPr>
        <p:spPr bwMode="auto">
          <a:xfrm>
            <a:off x="780375" y="1664788"/>
            <a:ext cx="7302500"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u="sng" dirty="0">
                <a:latin typeface="Georgia" panose="02040502050405020303" pitchFamily="18" charset="0"/>
              </a:rPr>
              <a:t>Returning home on Tuesday 10th June</a:t>
            </a:r>
          </a:p>
          <a:p>
            <a:pPr eaLnBrk="1" hangingPunct="1"/>
            <a:endParaRPr lang="en-US" altLang="en-US" dirty="0">
              <a:solidFill>
                <a:srgbClr val="003663"/>
              </a:solidFill>
              <a:latin typeface="Georgia" panose="02040502050405020303" pitchFamily="18" charset="0"/>
            </a:endParaRPr>
          </a:p>
          <a:p>
            <a:pPr eaLnBrk="1" hangingPunct="1"/>
            <a:r>
              <a:rPr lang="en-US" altLang="en-US" b="0" dirty="0">
                <a:latin typeface="Georgia" panose="02040502050405020303" pitchFamily="18" charset="0"/>
              </a:rPr>
              <a:t>We will leave London at 3:00pm on Tuesday 10th June and arrive home at approximately 8pm.  </a:t>
            </a:r>
            <a:r>
              <a:rPr lang="en-US" altLang="en-US" dirty="0">
                <a:solidFill>
                  <a:srgbClr val="E11931"/>
                </a:solidFill>
                <a:latin typeface="Georgia" panose="02040502050405020303" pitchFamily="18" charset="0"/>
              </a:rPr>
              <a:t>Please collect your child from the school car park. We will send updates if there are any major changes to timings.</a:t>
            </a:r>
          </a:p>
          <a:p>
            <a:pPr eaLnBrk="1" hangingPunct="1"/>
            <a:endParaRPr lang="en-US" altLang="en-US" b="0" dirty="0">
              <a:latin typeface="Georgia" panose="02040502050405020303" pitchFamily="18" charset="0"/>
            </a:endParaRPr>
          </a:p>
          <a:p>
            <a:pPr eaLnBrk="1" hangingPunct="1"/>
            <a:r>
              <a:rPr lang="en-US" altLang="en-US" b="0" dirty="0">
                <a:latin typeface="Georgia" panose="02040502050405020303" pitchFamily="18" charset="0"/>
              </a:rPr>
              <a:t>We will stop off for tea at a service station and likely go to </a:t>
            </a:r>
            <a:r>
              <a:rPr lang="en-US" altLang="en-US" b="0" dirty="0" err="1">
                <a:latin typeface="Georgia" panose="02040502050405020303" pitchFamily="18" charset="0"/>
              </a:rPr>
              <a:t>Mcdonalds</a:t>
            </a:r>
            <a:r>
              <a:rPr lang="en-US" altLang="en-US" b="0" dirty="0">
                <a:latin typeface="Georgia" panose="02040502050405020303" pitchFamily="18" charset="0"/>
              </a:rPr>
              <a:t>. Children must ensure they have enough money to pay for food here. Whilst supervised, they will order and pay for their own meal. If your child has their own bank card such as Go Henry, that would be extremely useful as this would help them pay at the machines and skip physical queues.</a:t>
            </a:r>
          </a:p>
          <a:p>
            <a:pPr eaLnBrk="1" hangingPunct="1"/>
            <a:endParaRPr lang="en-US" altLang="en-US" b="0" dirty="0">
              <a:solidFill>
                <a:srgbClr val="E11931"/>
              </a:solidFill>
              <a:latin typeface="Georgia" panose="02040502050405020303" pitchFamily="18" charset="0"/>
            </a:endParaRPr>
          </a:p>
          <a:p>
            <a:pPr eaLnBrk="1" hangingPunct="1"/>
            <a:endParaRPr lang="en-US" altLang="en-US" b="0" dirty="0">
              <a:solidFill>
                <a:srgbClr val="E11931"/>
              </a:solidFill>
              <a:latin typeface="Georgia" panose="02040502050405020303"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5">
            <a:extLst>
              <a:ext uri="{FF2B5EF4-FFF2-40B4-BE49-F238E27FC236}">
                <a16:creationId xmlns:a16="http://schemas.microsoft.com/office/drawing/2014/main" id="{E3574271-F368-A791-85AF-11AD6444567C}"/>
              </a:ext>
            </a:extLst>
          </p:cNvPr>
          <p:cNvSpPr>
            <a:spLocks noChangeArrowheads="1"/>
          </p:cNvSpPr>
          <p:nvPr/>
        </p:nvSpPr>
        <p:spPr bwMode="auto">
          <a:xfrm>
            <a:off x="271076" y="440386"/>
            <a:ext cx="1282700" cy="771525"/>
          </a:xfrm>
          <a:prstGeom prst="roundRect">
            <a:avLst>
              <a:gd name="adj" fmla="val 18931"/>
            </a:avLst>
          </a:prstGeom>
          <a:solidFill>
            <a:srgbClr val="FFFF99">
              <a:alpha val="85097"/>
            </a:srgbClr>
          </a:solidFill>
          <a:ln w="57150">
            <a:solidFill>
              <a:srgbClr val="003663"/>
            </a:solidFill>
            <a:round/>
            <a:headEnd/>
            <a:tailEnd/>
          </a:ln>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6147" name="Text Box 6">
            <a:extLst>
              <a:ext uri="{FF2B5EF4-FFF2-40B4-BE49-F238E27FC236}">
                <a16:creationId xmlns:a16="http://schemas.microsoft.com/office/drawing/2014/main" id="{D4B8850E-58E3-04FA-3F6A-E60D17AE07B5}"/>
              </a:ext>
            </a:extLst>
          </p:cNvPr>
          <p:cNvSpPr txBox="1">
            <a:spLocks noChangeArrowheads="1"/>
          </p:cNvSpPr>
          <p:nvPr/>
        </p:nvSpPr>
        <p:spPr bwMode="auto">
          <a:xfrm>
            <a:off x="250824" y="495521"/>
            <a:ext cx="150018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dirty="0">
                <a:solidFill>
                  <a:srgbClr val="003663"/>
                </a:solidFill>
                <a:latin typeface="Georgia" panose="02040502050405020303" pitchFamily="18" charset="0"/>
              </a:rPr>
              <a:t>Tour basics</a:t>
            </a:r>
            <a:endParaRPr lang="en-US" altLang="en-US" dirty="0">
              <a:solidFill>
                <a:srgbClr val="003663"/>
              </a:solidFill>
              <a:latin typeface="Georgia" panose="02040502050405020303" pitchFamily="18" charset="0"/>
            </a:endParaRPr>
          </a:p>
        </p:txBody>
      </p:sp>
      <p:sp>
        <p:nvSpPr>
          <p:cNvPr id="6148" name="AutoShape 7">
            <a:extLst>
              <a:ext uri="{FF2B5EF4-FFF2-40B4-BE49-F238E27FC236}">
                <a16:creationId xmlns:a16="http://schemas.microsoft.com/office/drawing/2014/main" id="{D80216FF-FA9D-62EA-B1AA-90EE251336F3}"/>
              </a:ext>
            </a:extLst>
          </p:cNvPr>
          <p:cNvSpPr>
            <a:spLocks noChangeArrowheads="1"/>
          </p:cNvSpPr>
          <p:nvPr/>
        </p:nvSpPr>
        <p:spPr bwMode="auto">
          <a:xfrm>
            <a:off x="250823" y="1484313"/>
            <a:ext cx="8266876" cy="4032919"/>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6149" name="Text Box 8">
            <a:extLst>
              <a:ext uri="{FF2B5EF4-FFF2-40B4-BE49-F238E27FC236}">
                <a16:creationId xmlns:a16="http://schemas.microsoft.com/office/drawing/2014/main" id="{437C366F-3474-C5E5-0F99-DDF51F81C8EE}"/>
              </a:ext>
            </a:extLst>
          </p:cNvPr>
          <p:cNvSpPr txBox="1">
            <a:spLocks noChangeArrowheads="1"/>
          </p:cNvSpPr>
          <p:nvPr/>
        </p:nvSpPr>
        <p:spPr bwMode="auto">
          <a:xfrm>
            <a:off x="430734" y="1582340"/>
            <a:ext cx="7899073"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u="sng" dirty="0">
                <a:latin typeface="Georgia" panose="02040502050405020303" pitchFamily="18" charset="0"/>
              </a:rPr>
              <a:t>Our accommodation</a:t>
            </a:r>
          </a:p>
          <a:p>
            <a:pPr eaLnBrk="1" hangingPunct="1"/>
            <a:endParaRPr lang="en-US" altLang="en-US" dirty="0">
              <a:latin typeface="Georgia" panose="02040502050405020303" pitchFamily="18" charset="0"/>
            </a:endParaRPr>
          </a:p>
          <a:p>
            <a:pPr eaLnBrk="1" hangingPunct="1"/>
            <a:r>
              <a:rPr lang="en-US" altLang="en-US" b="0" dirty="0">
                <a:latin typeface="Georgia" panose="02040502050405020303" pitchFamily="18" charset="0"/>
              </a:rPr>
              <a:t>We will stay at </a:t>
            </a:r>
            <a:r>
              <a:rPr lang="en-GB" altLang="en-US" dirty="0"/>
              <a:t>YHA London St. Pauls </a:t>
            </a:r>
            <a:r>
              <a:rPr lang="en-US" altLang="en-US" b="0" dirty="0">
                <a:latin typeface="Georgia" panose="02040502050405020303" pitchFamily="18" charset="0"/>
              </a:rPr>
              <a:t>for 1 night.</a:t>
            </a:r>
          </a:p>
          <a:p>
            <a:pPr eaLnBrk="1" hangingPunct="1"/>
            <a:endParaRPr lang="en-US" altLang="en-US" b="0" dirty="0">
              <a:latin typeface="Georgia" panose="02040502050405020303" pitchFamily="18" charset="0"/>
            </a:endParaRPr>
          </a:p>
          <a:p>
            <a:pPr eaLnBrk="1" hangingPunct="1"/>
            <a:r>
              <a:rPr lang="en-US" altLang="en-US" b="0" dirty="0">
                <a:latin typeface="Georgia" panose="02040502050405020303" pitchFamily="18" charset="0"/>
              </a:rPr>
              <a:t>This accommodation is on a B&amp;B board basis. </a:t>
            </a:r>
          </a:p>
          <a:p>
            <a:pPr eaLnBrk="1" hangingPunct="1"/>
            <a:endParaRPr lang="en-US" altLang="en-US" b="0" dirty="0">
              <a:latin typeface="Georgia" panose="02040502050405020303" pitchFamily="18" charset="0"/>
            </a:endParaRPr>
          </a:p>
          <a:p>
            <a:pPr eaLnBrk="1" hangingPunct="1"/>
            <a:r>
              <a:rPr lang="en-US" altLang="en-US" b="0" dirty="0">
                <a:latin typeface="Georgia" panose="02040502050405020303" pitchFamily="18" charset="0"/>
              </a:rPr>
              <a:t>Multi-bedded rooms with shared shower and toilet facilities near to the rooms. </a:t>
            </a:r>
          </a:p>
          <a:p>
            <a:pPr eaLnBrk="1" hangingPunct="1"/>
            <a:endParaRPr lang="en-US" altLang="en-US" b="0" dirty="0">
              <a:latin typeface="Georgia" panose="02040502050405020303" pitchFamily="18" charset="0"/>
            </a:endParaRPr>
          </a:p>
          <a:p>
            <a:pPr eaLnBrk="1" hangingPunct="1"/>
            <a:r>
              <a:rPr lang="en-US" altLang="en-US" b="0" dirty="0">
                <a:latin typeface="Georgia" panose="02040502050405020303" pitchFamily="18" charset="0"/>
              </a:rPr>
              <a:t>Towels and soap are not provided so please pack these.</a:t>
            </a:r>
          </a:p>
          <a:p>
            <a:pPr eaLnBrk="1" hangingPunct="1"/>
            <a:endParaRPr lang="en-US" altLang="en-US" b="0" dirty="0">
              <a:solidFill>
                <a:srgbClr val="003663"/>
              </a:solidFill>
              <a:latin typeface="Georgia" panose="02040502050405020303" pitchFamily="18" charset="0"/>
            </a:endParaRPr>
          </a:p>
          <a:p>
            <a:pPr eaLnBrk="1" hangingPunct="1"/>
            <a:endParaRPr lang="en-US" altLang="en-US" b="0" dirty="0">
              <a:solidFill>
                <a:srgbClr val="003663"/>
              </a:solidFill>
              <a:latin typeface="Georgia" panose="02040502050405020303" pitchFamily="18" charset="0"/>
            </a:endParaRPr>
          </a:p>
          <a:p>
            <a:pPr eaLnBrk="1" hangingPunct="1"/>
            <a:endParaRPr lang="en-US" altLang="en-US" b="0" dirty="0">
              <a:solidFill>
                <a:srgbClr val="003663"/>
              </a:solidFill>
              <a:latin typeface="Georgia" panose="02040502050405020303" pitchFamily="18" charset="0"/>
            </a:endParaRPr>
          </a:p>
        </p:txBody>
      </p:sp>
      <p:pic>
        <p:nvPicPr>
          <p:cNvPr id="3" name="Picture 2">
            <a:extLst>
              <a:ext uri="{FF2B5EF4-FFF2-40B4-BE49-F238E27FC236}">
                <a16:creationId xmlns:a16="http://schemas.microsoft.com/office/drawing/2014/main" id="{D7684054-405A-A31B-75B7-BFC7AF75AE19}"/>
              </a:ext>
            </a:extLst>
          </p:cNvPr>
          <p:cNvPicPr>
            <a:picLocks noChangeAspect="1"/>
          </p:cNvPicPr>
          <p:nvPr/>
        </p:nvPicPr>
        <p:blipFill>
          <a:blip r:embed="rId2"/>
          <a:stretch>
            <a:fillRect/>
          </a:stretch>
        </p:blipFill>
        <p:spPr>
          <a:xfrm>
            <a:off x="1882283" y="175364"/>
            <a:ext cx="3814049" cy="116540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B478B94-6F10-E8F1-8DFC-BDCB33D71D67}"/>
              </a:ext>
            </a:extLst>
          </p:cNvPr>
          <p:cNvPicPr>
            <a:picLocks noChangeAspect="1"/>
          </p:cNvPicPr>
          <p:nvPr/>
        </p:nvPicPr>
        <p:blipFill>
          <a:blip r:embed="rId2"/>
          <a:stretch>
            <a:fillRect/>
          </a:stretch>
        </p:blipFill>
        <p:spPr>
          <a:xfrm>
            <a:off x="81755" y="216679"/>
            <a:ext cx="5014799" cy="3340503"/>
          </a:xfrm>
          <a:prstGeom prst="rect">
            <a:avLst/>
          </a:prstGeom>
        </p:spPr>
      </p:pic>
      <p:pic>
        <p:nvPicPr>
          <p:cNvPr id="8" name="Picture 7">
            <a:extLst>
              <a:ext uri="{FF2B5EF4-FFF2-40B4-BE49-F238E27FC236}">
                <a16:creationId xmlns:a16="http://schemas.microsoft.com/office/drawing/2014/main" id="{E9E26487-83E5-70E9-C9AD-AE966B25FD0F}"/>
              </a:ext>
            </a:extLst>
          </p:cNvPr>
          <p:cNvPicPr>
            <a:picLocks noChangeAspect="1"/>
          </p:cNvPicPr>
          <p:nvPr/>
        </p:nvPicPr>
        <p:blipFill>
          <a:blip r:embed="rId3"/>
          <a:stretch>
            <a:fillRect/>
          </a:stretch>
        </p:blipFill>
        <p:spPr>
          <a:xfrm>
            <a:off x="177102" y="3557182"/>
            <a:ext cx="4824106" cy="3071321"/>
          </a:xfrm>
          <a:prstGeom prst="rect">
            <a:avLst/>
          </a:prstGeom>
        </p:spPr>
      </p:pic>
      <p:pic>
        <p:nvPicPr>
          <p:cNvPr id="5" name="Picture 4">
            <a:extLst>
              <a:ext uri="{FF2B5EF4-FFF2-40B4-BE49-F238E27FC236}">
                <a16:creationId xmlns:a16="http://schemas.microsoft.com/office/drawing/2014/main" id="{53F2FA8A-02F8-5632-D22F-770D30FD968A}"/>
              </a:ext>
            </a:extLst>
          </p:cNvPr>
          <p:cNvPicPr>
            <a:picLocks noChangeAspect="1"/>
          </p:cNvPicPr>
          <p:nvPr/>
        </p:nvPicPr>
        <p:blipFill>
          <a:blip r:embed="rId4"/>
          <a:stretch>
            <a:fillRect/>
          </a:stretch>
        </p:blipFill>
        <p:spPr>
          <a:xfrm>
            <a:off x="4870395" y="1568065"/>
            <a:ext cx="4155460" cy="2724016"/>
          </a:xfrm>
          <a:prstGeom prst="rect">
            <a:avLst/>
          </a:prstGeom>
        </p:spPr>
      </p:pic>
    </p:spTree>
    <p:extLst>
      <p:ext uri="{BB962C8B-B14F-4D97-AF65-F5344CB8AC3E}">
        <p14:creationId xmlns:p14="http://schemas.microsoft.com/office/powerpoint/2010/main" val="5473471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AutoShape 16">
            <a:extLst>
              <a:ext uri="{FF2B5EF4-FFF2-40B4-BE49-F238E27FC236}">
                <a16:creationId xmlns:a16="http://schemas.microsoft.com/office/drawing/2014/main" id="{04611AC8-B091-648C-8F3C-E50DC391C980}"/>
              </a:ext>
            </a:extLst>
          </p:cNvPr>
          <p:cNvSpPr>
            <a:spLocks noChangeArrowheads="1"/>
          </p:cNvSpPr>
          <p:nvPr/>
        </p:nvSpPr>
        <p:spPr bwMode="auto">
          <a:xfrm>
            <a:off x="35067" y="194260"/>
            <a:ext cx="1987421" cy="796833"/>
          </a:xfrm>
          <a:prstGeom prst="roundRect">
            <a:avLst>
              <a:gd name="adj" fmla="val 18931"/>
            </a:avLst>
          </a:prstGeom>
          <a:solidFill>
            <a:srgbClr val="FFFF99">
              <a:alpha val="85097"/>
            </a:srgbClr>
          </a:solidFill>
          <a:ln w="57150">
            <a:solidFill>
              <a:srgbClr val="003663"/>
            </a:solidFill>
            <a:round/>
            <a:headEnd/>
            <a:tailEnd/>
          </a:ln>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12291" name="Text Box 17">
            <a:extLst>
              <a:ext uri="{FF2B5EF4-FFF2-40B4-BE49-F238E27FC236}">
                <a16:creationId xmlns:a16="http://schemas.microsoft.com/office/drawing/2014/main" id="{4BD5192F-9BC4-2A0F-7A85-F54D12BEE9C1}"/>
              </a:ext>
            </a:extLst>
          </p:cNvPr>
          <p:cNvSpPr txBox="1">
            <a:spLocks noChangeArrowheads="1"/>
          </p:cNvSpPr>
          <p:nvPr/>
        </p:nvSpPr>
        <p:spPr bwMode="auto">
          <a:xfrm>
            <a:off x="1" y="251928"/>
            <a:ext cx="198742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dirty="0">
                <a:solidFill>
                  <a:srgbClr val="003663"/>
                </a:solidFill>
                <a:latin typeface="Georgia" panose="02040502050405020303" pitchFamily="18" charset="0"/>
              </a:rPr>
              <a:t>What will we see &amp; do?</a:t>
            </a:r>
            <a:endParaRPr lang="en-US" altLang="en-US" dirty="0">
              <a:solidFill>
                <a:srgbClr val="003663"/>
              </a:solidFill>
              <a:latin typeface="Georgia" panose="02040502050405020303" pitchFamily="18" charset="0"/>
            </a:endParaRPr>
          </a:p>
        </p:txBody>
      </p:sp>
      <p:sp>
        <p:nvSpPr>
          <p:cNvPr id="12292" name="AutoShape 18">
            <a:extLst>
              <a:ext uri="{FF2B5EF4-FFF2-40B4-BE49-F238E27FC236}">
                <a16:creationId xmlns:a16="http://schemas.microsoft.com/office/drawing/2014/main" id="{DE63A90B-740D-6886-BC9A-ADDE66238CA7}"/>
              </a:ext>
            </a:extLst>
          </p:cNvPr>
          <p:cNvSpPr>
            <a:spLocks noChangeArrowheads="1"/>
          </p:cNvSpPr>
          <p:nvPr/>
        </p:nvSpPr>
        <p:spPr bwMode="auto">
          <a:xfrm>
            <a:off x="2033953" y="165054"/>
            <a:ext cx="6570298" cy="6329052"/>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12293" name="Text Box 19">
            <a:extLst>
              <a:ext uri="{FF2B5EF4-FFF2-40B4-BE49-F238E27FC236}">
                <a16:creationId xmlns:a16="http://schemas.microsoft.com/office/drawing/2014/main" id="{6165B733-E773-44C2-9008-92D88A2D32B4}"/>
              </a:ext>
            </a:extLst>
          </p:cNvPr>
          <p:cNvSpPr txBox="1">
            <a:spLocks noChangeArrowheads="1"/>
          </p:cNvSpPr>
          <p:nvPr/>
        </p:nvSpPr>
        <p:spPr bwMode="auto">
          <a:xfrm>
            <a:off x="2033953" y="251927"/>
            <a:ext cx="6138498" cy="5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squar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spcBef>
                <a:spcPct val="50000"/>
              </a:spcBef>
            </a:pPr>
            <a:r>
              <a:rPr lang="en-US" altLang="en-US" sz="2800" u="sng" dirty="0">
                <a:solidFill>
                  <a:srgbClr val="003663"/>
                </a:solidFill>
              </a:rPr>
              <a:t>M</a:t>
            </a:r>
            <a:r>
              <a:rPr lang="en-GB" altLang="en-US" sz="2800" u="sng" dirty="0" err="1">
                <a:solidFill>
                  <a:srgbClr val="003663"/>
                </a:solidFill>
              </a:rPr>
              <a:t>onday</a:t>
            </a:r>
            <a:endParaRPr lang="en-GB" altLang="en-US" sz="2800" u="sng" dirty="0">
              <a:solidFill>
                <a:srgbClr val="003663"/>
              </a:solidFill>
            </a:endParaRPr>
          </a:p>
          <a:p>
            <a:pPr eaLnBrk="1" hangingPunct="1">
              <a:spcBef>
                <a:spcPct val="50000"/>
              </a:spcBef>
            </a:pPr>
            <a:endParaRPr lang="en-GB" altLang="en-US" u="sng" dirty="0">
              <a:solidFill>
                <a:srgbClr val="003663"/>
              </a:solidFill>
            </a:endParaRPr>
          </a:p>
          <a:p>
            <a:pPr eaLnBrk="1" hangingPunct="1">
              <a:spcBef>
                <a:spcPct val="50000"/>
              </a:spcBef>
            </a:pPr>
            <a:r>
              <a:rPr lang="en-GB" altLang="en-US" dirty="0">
                <a:solidFill>
                  <a:srgbClr val="003663"/>
                </a:solidFill>
                <a:latin typeface="Georgia" panose="02040502050405020303" pitchFamily="18" charset="0"/>
              </a:rPr>
              <a:t>The British Museum</a:t>
            </a:r>
          </a:p>
          <a:p>
            <a:pPr eaLnBrk="1" hangingPunct="1">
              <a:spcBef>
                <a:spcPct val="50000"/>
              </a:spcBef>
            </a:pPr>
            <a:endParaRPr lang="en-GB" altLang="en-US" dirty="0">
              <a:solidFill>
                <a:srgbClr val="003663"/>
              </a:solidFill>
            </a:endParaRPr>
          </a:p>
          <a:p>
            <a:pPr eaLnBrk="1" hangingPunct="1">
              <a:spcBef>
                <a:spcPct val="50000"/>
              </a:spcBef>
            </a:pPr>
            <a:endParaRPr lang="en-US" altLang="en-US" dirty="0">
              <a:solidFill>
                <a:srgbClr val="003663"/>
              </a:solidFill>
            </a:endParaRPr>
          </a:p>
          <a:p>
            <a:pPr eaLnBrk="1" hangingPunct="1">
              <a:spcBef>
                <a:spcPct val="50000"/>
              </a:spcBef>
            </a:pPr>
            <a:endParaRPr lang="en-GB" altLang="en-US" dirty="0">
              <a:solidFill>
                <a:srgbClr val="003663"/>
              </a:solidFill>
            </a:endParaRPr>
          </a:p>
          <a:p>
            <a:pPr eaLnBrk="1" hangingPunct="1">
              <a:spcBef>
                <a:spcPct val="50000"/>
              </a:spcBef>
            </a:pPr>
            <a:r>
              <a:rPr lang="en-US" altLang="en-US" dirty="0">
                <a:solidFill>
                  <a:srgbClr val="003663"/>
                </a:solidFill>
                <a:latin typeface="Georgia" panose="02040502050405020303" pitchFamily="18" charset="0"/>
              </a:rPr>
              <a:t>Frankie &amp; Benny’s- </a:t>
            </a:r>
            <a:r>
              <a:rPr lang="en-US" altLang="en-US" b="0" dirty="0">
                <a:solidFill>
                  <a:srgbClr val="003663"/>
                </a:solidFill>
                <a:latin typeface="Georgia" panose="02040502050405020303" pitchFamily="18" charset="0"/>
              </a:rPr>
              <a:t>evening meal</a:t>
            </a:r>
            <a:endParaRPr lang="en-GB" altLang="en-US" b="0" dirty="0">
              <a:solidFill>
                <a:srgbClr val="003663"/>
              </a:solidFill>
              <a:latin typeface="Georgia" panose="02040502050405020303" pitchFamily="18" charset="0"/>
            </a:endParaRPr>
          </a:p>
          <a:p>
            <a:pPr eaLnBrk="1" hangingPunct="1"/>
            <a:endParaRPr lang="en-US" altLang="en-US" dirty="0">
              <a:solidFill>
                <a:srgbClr val="003663"/>
              </a:solidFill>
              <a:latin typeface="Georgia" panose="02040502050405020303" pitchFamily="18" charset="0"/>
            </a:endParaRPr>
          </a:p>
          <a:p>
            <a:pPr eaLnBrk="1" hangingPunct="1"/>
            <a:endParaRPr lang="en-US" altLang="en-US" dirty="0">
              <a:solidFill>
                <a:srgbClr val="003663"/>
              </a:solidFill>
              <a:latin typeface="Georgia" panose="02040502050405020303" pitchFamily="18" charset="0"/>
            </a:endParaRPr>
          </a:p>
          <a:p>
            <a:pPr eaLnBrk="1" hangingPunct="1"/>
            <a:endParaRPr lang="en-US" altLang="en-US" dirty="0">
              <a:solidFill>
                <a:srgbClr val="003663"/>
              </a:solidFill>
              <a:latin typeface="Georgia" panose="02040502050405020303" pitchFamily="18" charset="0"/>
            </a:endParaRPr>
          </a:p>
          <a:p>
            <a:pPr eaLnBrk="1" hangingPunct="1"/>
            <a:endParaRPr lang="en-US" altLang="en-US" dirty="0">
              <a:solidFill>
                <a:srgbClr val="003663"/>
              </a:solidFill>
              <a:latin typeface="Georgia" panose="02040502050405020303" pitchFamily="18" charset="0"/>
            </a:endParaRPr>
          </a:p>
          <a:p>
            <a:pPr eaLnBrk="1" hangingPunct="1"/>
            <a:endParaRPr lang="en-US" altLang="en-US" dirty="0">
              <a:solidFill>
                <a:srgbClr val="003663"/>
              </a:solidFill>
              <a:latin typeface="Georgia" panose="02040502050405020303" pitchFamily="18" charset="0"/>
            </a:endParaRPr>
          </a:p>
          <a:p>
            <a:pPr eaLnBrk="1" hangingPunct="1"/>
            <a:r>
              <a:rPr lang="en-US" altLang="en-US" dirty="0">
                <a:solidFill>
                  <a:srgbClr val="003663"/>
                </a:solidFill>
                <a:latin typeface="Georgia" panose="02040502050405020303" pitchFamily="18" charset="0"/>
              </a:rPr>
              <a:t>Back to the Future - </a:t>
            </a:r>
            <a:r>
              <a:rPr lang="en-GB" altLang="en-US" dirty="0">
                <a:solidFill>
                  <a:srgbClr val="003663"/>
                </a:solidFill>
                <a:latin typeface="Georgia" panose="02040502050405020303" pitchFamily="18" charset="0"/>
              </a:rPr>
              <a:t> the Musical</a:t>
            </a:r>
          </a:p>
          <a:p>
            <a:pPr eaLnBrk="1" hangingPunct="1"/>
            <a:r>
              <a:rPr lang="en-GB" altLang="en-US" b="0" dirty="0">
                <a:solidFill>
                  <a:srgbClr val="003663"/>
                </a:solidFill>
                <a:latin typeface="Georgia" panose="02040502050405020303" pitchFamily="18" charset="0"/>
              </a:rPr>
              <a:t>Adelphi Theatre</a:t>
            </a:r>
          </a:p>
          <a:p>
            <a:pPr eaLnBrk="1" hangingPunct="1"/>
            <a:r>
              <a:rPr lang="en-GB" altLang="en-US" b="0" dirty="0">
                <a:solidFill>
                  <a:srgbClr val="003663"/>
                </a:solidFill>
                <a:latin typeface="Georgia" panose="02040502050405020303" pitchFamily="18" charset="0"/>
              </a:rPr>
              <a:t>Expected start time 7.30pm </a:t>
            </a:r>
          </a:p>
          <a:p>
            <a:pPr eaLnBrk="1" hangingPunct="1">
              <a:spcBef>
                <a:spcPct val="50000"/>
              </a:spcBef>
            </a:pPr>
            <a:endParaRPr lang="en-GB" altLang="en-US" b="0" dirty="0">
              <a:solidFill>
                <a:srgbClr val="003663"/>
              </a:solidFill>
              <a:latin typeface="Georgia" panose="02040502050405020303" pitchFamily="18" charset="0"/>
            </a:endParaRPr>
          </a:p>
        </p:txBody>
      </p:sp>
      <p:pic>
        <p:nvPicPr>
          <p:cNvPr id="5" name="Picture 4">
            <a:extLst>
              <a:ext uri="{FF2B5EF4-FFF2-40B4-BE49-F238E27FC236}">
                <a16:creationId xmlns:a16="http://schemas.microsoft.com/office/drawing/2014/main" id="{3196E705-E26E-4C24-8E8D-1D1F4D66C77F}"/>
              </a:ext>
            </a:extLst>
          </p:cNvPr>
          <p:cNvPicPr>
            <a:picLocks noChangeAspect="1"/>
          </p:cNvPicPr>
          <p:nvPr/>
        </p:nvPicPr>
        <p:blipFill>
          <a:blip r:embed="rId2"/>
          <a:stretch>
            <a:fillRect/>
          </a:stretch>
        </p:blipFill>
        <p:spPr>
          <a:xfrm>
            <a:off x="4946241" y="38652"/>
            <a:ext cx="2376960" cy="1917022"/>
          </a:xfrm>
          <a:prstGeom prst="rect">
            <a:avLst/>
          </a:prstGeom>
        </p:spPr>
      </p:pic>
      <p:pic>
        <p:nvPicPr>
          <p:cNvPr id="2" name="Picture 1">
            <a:extLst>
              <a:ext uri="{FF2B5EF4-FFF2-40B4-BE49-F238E27FC236}">
                <a16:creationId xmlns:a16="http://schemas.microsoft.com/office/drawing/2014/main" id="{3A51FECB-CA11-4D97-82B3-763D8F3288FF}"/>
              </a:ext>
            </a:extLst>
          </p:cNvPr>
          <p:cNvPicPr>
            <a:picLocks noChangeAspect="1"/>
          </p:cNvPicPr>
          <p:nvPr/>
        </p:nvPicPr>
        <p:blipFill>
          <a:blip r:embed="rId3"/>
          <a:stretch>
            <a:fillRect/>
          </a:stretch>
        </p:blipFill>
        <p:spPr>
          <a:xfrm>
            <a:off x="6014161" y="4245429"/>
            <a:ext cx="2140195" cy="2543219"/>
          </a:xfrm>
          <a:prstGeom prst="rect">
            <a:avLst/>
          </a:prstGeom>
        </p:spPr>
      </p:pic>
      <p:pic>
        <p:nvPicPr>
          <p:cNvPr id="6" name="Picture 5">
            <a:extLst>
              <a:ext uri="{FF2B5EF4-FFF2-40B4-BE49-F238E27FC236}">
                <a16:creationId xmlns:a16="http://schemas.microsoft.com/office/drawing/2014/main" id="{4ED39434-0844-46FB-858B-1BCF8E513E3D}"/>
              </a:ext>
            </a:extLst>
          </p:cNvPr>
          <p:cNvPicPr>
            <a:picLocks noChangeAspect="1"/>
          </p:cNvPicPr>
          <p:nvPr/>
        </p:nvPicPr>
        <p:blipFill>
          <a:blip r:embed="rId4"/>
          <a:stretch>
            <a:fillRect/>
          </a:stretch>
        </p:blipFill>
        <p:spPr>
          <a:xfrm>
            <a:off x="5894575" y="2170670"/>
            <a:ext cx="2493776" cy="191702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3">
            <a:extLst>
              <a:ext uri="{FF2B5EF4-FFF2-40B4-BE49-F238E27FC236}">
                <a16:creationId xmlns:a16="http://schemas.microsoft.com/office/drawing/2014/main" id="{61B19AE5-B9D4-4309-64AE-014BFE69A3E3}"/>
              </a:ext>
            </a:extLst>
          </p:cNvPr>
          <p:cNvSpPr>
            <a:spLocks noChangeArrowheads="1"/>
          </p:cNvSpPr>
          <p:nvPr/>
        </p:nvSpPr>
        <p:spPr bwMode="auto">
          <a:xfrm>
            <a:off x="191569" y="84931"/>
            <a:ext cx="1873250" cy="830262"/>
          </a:xfrm>
          <a:prstGeom prst="roundRect">
            <a:avLst>
              <a:gd name="adj" fmla="val 18931"/>
            </a:avLst>
          </a:prstGeom>
          <a:solidFill>
            <a:srgbClr val="FFFF99">
              <a:alpha val="85097"/>
            </a:srgbClr>
          </a:solidFill>
          <a:ln w="57150">
            <a:solidFill>
              <a:srgbClr val="003663"/>
            </a:solidFill>
            <a:round/>
            <a:headEnd/>
            <a:tailEnd/>
          </a:ln>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13315" name="Text Box 4">
            <a:extLst>
              <a:ext uri="{FF2B5EF4-FFF2-40B4-BE49-F238E27FC236}">
                <a16:creationId xmlns:a16="http://schemas.microsoft.com/office/drawing/2014/main" id="{D879FDE9-F045-01A4-0392-D10E019B4649}"/>
              </a:ext>
            </a:extLst>
          </p:cNvPr>
          <p:cNvSpPr txBox="1">
            <a:spLocks noChangeArrowheads="1"/>
          </p:cNvSpPr>
          <p:nvPr/>
        </p:nvSpPr>
        <p:spPr bwMode="auto">
          <a:xfrm>
            <a:off x="285750" y="214313"/>
            <a:ext cx="17287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a:solidFill>
                  <a:srgbClr val="003663"/>
                </a:solidFill>
                <a:latin typeface="Georgia" panose="02040502050405020303" pitchFamily="18" charset="0"/>
              </a:rPr>
              <a:t>What will we see &amp; do?</a:t>
            </a:r>
            <a:endParaRPr lang="en-US" altLang="en-US">
              <a:solidFill>
                <a:srgbClr val="003663"/>
              </a:solidFill>
              <a:latin typeface="Georgia" panose="02040502050405020303" pitchFamily="18" charset="0"/>
            </a:endParaRPr>
          </a:p>
        </p:txBody>
      </p:sp>
      <p:sp>
        <p:nvSpPr>
          <p:cNvPr id="13316" name="AutoShape 7">
            <a:extLst>
              <a:ext uri="{FF2B5EF4-FFF2-40B4-BE49-F238E27FC236}">
                <a16:creationId xmlns:a16="http://schemas.microsoft.com/office/drawing/2014/main" id="{2217CC17-430F-85D2-FAFE-0CFB2FAC7222}"/>
              </a:ext>
            </a:extLst>
          </p:cNvPr>
          <p:cNvSpPr>
            <a:spLocks noChangeArrowheads="1"/>
          </p:cNvSpPr>
          <p:nvPr/>
        </p:nvSpPr>
        <p:spPr bwMode="auto">
          <a:xfrm>
            <a:off x="191569" y="985045"/>
            <a:ext cx="8738119" cy="5372893"/>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13317" name="Text Box 8">
            <a:extLst>
              <a:ext uri="{FF2B5EF4-FFF2-40B4-BE49-F238E27FC236}">
                <a16:creationId xmlns:a16="http://schemas.microsoft.com/office/drawing/2014/main" id="{50BEFC3D-7640-93A2-E9C6-B0209FFBF260}"/>
              </a:ext>
            </a:extLst>
          </p:cNvPr>
          <p:cNvSpPr txBox="1">
            <a:spLocks noChangeArrowheads="1"/>
          </p:cNvSpPr>
          <p:nvPr/>
        </p:nvSpPr>
        <p:spPr bwMode="auto">
          <a:xfrm>
            <a:off x="412803" y="1116012"/>
            <a:ext cx="8044301" cy="588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squar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spcBef>
                <a:spcPct val="50000"/>
              </a:spcBef>
            </a:pPr>
            <a:r>
              <a:rPr lang="en-GB" altLang="en-US" sz="2800" u="sng" dirty="0">
                <a:solidFill>
                  <a:srgbClr val="003663"/>
                </a:solidFill>
              </a:rPr>
              <a:t>Tuesday </a:t>
            </a:r>
          </a:p>
          <a:p>
            <a:pPr eaLnBrk="1" hangingPunct="1">
              <a:spcBef>
                <a:spcPct val="50000"/>
              </a:spcBef>
            </a:pPr>
            <a:r>
              <a:rPr lang="en-GB" altLang="en-US" dirty="0">
                <a:solidFill>
                  <a:srgbClr val="003663"/>
                </a:solidFill>
                <a:latin typeface="Georgia" panose="02040502050405020303" pitchFamily="18" charset="0"/>
              </a:rPr>
              <a:t>Houses of Parliament - </a:t>
            </a:r>
            <a:r>
              <a:rPr lang="en-GB" altLang="en-US" b="0" dirty="0">
                <a:solidFill>
                  <a:srgbClr val="003663"/>
                </a:solidFill>
                <a:latin typeface="Georgia" panose="02040502050405020303" pitchFamily="18" charset="0"/>
              </a:rPr>
              <a:t>Making Law Tour and Workshop</a:t>
            </a:r>
          </a:p>
          <a:p>
            <a:pPr eaLnBrk="1" hangingPunct="1">
              <a:spcBef>
                <a:spcPct val="50000"/>
              </a:spcBef>
            </a:pPr>
            <a:r>
              <a:rPr lang="en-GB" altLang="en-US" b="0" dirty="0">
                <a:solidFill>
                  <a:srgbClr val="003663"/>
                </a:solidFill>
                <a:latin typeface="Georgia" panose="02040502050405020303" pitchFamily="18" charset="0"/>
              </a:rPr>
              <a:t>Parliament is a working building and access to different parts of the </a:t>
            </a:r>
          </a:p>
          <a:p>
            <a:pPr eaLnBrk="1" hangingPunct="1">
              <a:spcBef>
                <a:spcPct val="50000"/>
              </a:spcBef>
            </a:pPr>
            <a:r>
              <a:rPr lang="en-GB" altLang="en-US" b="0" dirty="0">
                <a:solidFill>
                  <a:srgbClr val="003663"/>
                </a:solidFill>
                <a:latin typeface="Georgia" panose="02040502050405020303" pitchFamily="18" charset="0"/>
              </a:rPr>
              <a:t>Palace may vary. It will likely include:</a:t>
            </a:r>
          </a:p>
          <a:p>
            <a:pPr eaLnBrk="1" hangingPunct="1">
              <a:spcBef>
                <a:spcPct val="50000"/>
              </a:spcBef>
            </a:pPr>
            <a:r>
              <a:rPr lang="en-GB" altLang="en-US" b="0" dirty="0">
                <a:solidFill>
                  <a:srgbClr val="003663"/>
                </a:solidFill>
                <a:latin typeface="Georgia" panose="02040502050405020303" pitchFamily="18" charset="0"/>
              </a:rPr>
              <a:t>The House of Commons of Lords chambers</a:t>
            </a:r>
          </a:p>
          <a:p>
            <a:pPr eaLnBrk="1" hangingPunct="1">
              <a:spcBef>
                <a:spcPct val="50000"/>
              </a:spcBef>
            </a:pPr>
            <a:r>
              <a:rPr lang="en-GB" altLang="en-US" b="0" dirty="0">
                <a:solidFill>
                  <a:srgbClr val="003663"/>
                </a:solidFill>
                <a:latin typeface="Georgia" panose="02040502050405020303" pitchFamily="18" charset="0"/>
              </a:rPr>
              <a:t>A visit to the public gallery to see MPs working</a:t>
            </a:r>
          </a:p>
          <a:p>
            <a:pPr eaLnBrk="1" hangingPunct="1">
              <a:spcBef>
                <a:spcPct val="50000"/>
              </a:spcBef>
            </a:pPr>
            <a:r>
              <a:rPr lang="en-GB" altLang="en-US" b="0" dirty="0">
                <a:solidFill>
                  <a:srgbClr val="003663"/>
                </a:solidFill>
                <a:latin typeface="Georgia" panose="02040502050405020303" pitchFamily="18" charset="0"/>
              </a:rPr>
              <a:t>Westminster Hall, the last remaining part of the original Palace. </a:t>
            </a:r>
          </a:p>
          <a:p>
            <a:pPr eaLnBrk="1" hangingPunct="1">
              <a:spcBef>
                <a:spcPct val="50000"/>
              </a:spcBef>
            </a:pPr>
            <a:endParaRPr lang="en-GB" altLang="en-US" b="0" dirty="0">
              <a:solidFill>
                <a:srgbClr val="003663"/>
              </a:solidFill>
              <a:latin typeface="Georgia" panose="02040502050405020303" pitchFamily="18" charset="0"/>
            </a:endParaRPr>
          </a:p>
          <a:p>
            <a:pPr eaLnBrk="1" hangingPunct="1">
              <a:spcBef>
                <a:spcPct val="50000"/>
              </a:spcBef>
            </a:pPr>
            <a:r>
              <a:rPr lang="en-GB" altLang="en-US" dirty="0">
                <a:solidFill>
                  <a:srgbClr val="003663"/>
                </a:solidFill>
                <a:latin typeface="Georgia" panose="02040502050405020303" pitchFamily="18" charset="0"/>
              </a:rPr>
              <a:t>Sightseeing by foot – Buckingham Palace, Downing Street</a:t>
            </a:r>
          </a:p>
          <a:p>
            <a:pPr eaLnBrk="1" hangingPunct="1">
              <a:spcBef>
                <a:spcPct val="50000"/>
              </a:spcBef>
            </a:pPr>
            <a:endParaRPr lang="en-US" altLang="en-US" dirty="0">
              <a:solidFill>
                <a:srgbClr val="003663"/>
              </a:solidFill>
              <a:latin typeface="Georgia" panose="02040502050405020303" pitchFamily="18" charset="0"/>
            </a:endParaRPr>
          </a:p>
          <a:p>
            <a:pPr eaLnBrk="1" hangingPunct="1">
              <a:spcBef>
                <a:spcPct val="50000"/>
              </a:spcBef>
            </a:pPr>
            <a:r>
              <a:rPr lang="en-US" altLang="en-US" dirty="0">
                <a:solidFill>
                  <a:srgbClr val="003663"/>
                </a:solidFill>
                <a:latin typeface="Georgia" panose="02040502050405020303" pitchFamily="18" charset="0"/>
              </a:rPr>
              <a:t>National History Museum</a:t>
            </a:r>
            <a:endParaRPr lang="en-GB" altLang="en-US" dirty="0">
              <a:solidFill>
                <a:srgbClr val="003663"/>
              </a:solidFill>
              <a:latin typeface="Georgia" panose="02040502050405020303" pitchFamily="18" charset="0"/>
            </a:endParaRPr>
          </a:p>
          <a:p>
            <a:pPr eaLnBrk="1" hangingPunct="1">
              <a:spcBef>
                <a:spcPct val="50000"/>
              </a:spcBef>
            </a:pPr>
            <a:endParaRPr lang="en-US" altLang="en-US" b="0" dirty="0">
              <a:solidFill>
                <a:srgbClr val="003663"/>
              </a:solidFill>
              <a:latin typeface="Georgia" panose="02040502050405020303" pitchFamily="18" charset="0"/>
            </a:endParaRPr>
          </a:p>
          <a:p>
            <a:pPr eaLnBrk="1" hangingPunct="1">
              <a:spcBef>
                <a:spcPct val="50000"/>
              </a:spcBef>
            </a:pPr>
            <a:endParaRPr lang="en-GB" altLang="en-US" b="0" dirty="0">
              <a:solidFill>
                <a:srgbClr val="003663"/>
              </a:solidFill>
              <a:latin typeface="Georgia" panose="02040502050405020303" pitchFamily="18" charset="0"/>
            </a:endParaRPr>
          </a:p>
          <a:p>
            <a:pPr eaLnBrk="1" hangingPunct="1">
              <a:spcBef>
                <a:spcPct val="50000"/>
              </a:spcBef>
            </a:pPr>
            <a:endParaRPr lang="en-GB" altLang="en-US" dirty="0">
              <a:solidFill>
                <a:srgbClr val="003663"/>
              </a:solidFill>
              <a:latin typeface="Georgia" panose="02040502050405020303" pitchFamily="18" charset="0"/>
            </a:endParaRPr>
          </a:p>
        </p:txBody>
      </p:sp>
      <p:pic>
        <p:nvPicPr>
          <p:cNvPr id="2" name="Picture 1">
            <a:extLst>
              <a:ext uri="{FF2B5EF4-FFF2-40B4-BE49-F238E27FC236}">
                <a16:creationId xmlns:a16="http://schemas.microsoft.com/office/drawing/2014/main" id="{A2C6054D-F456-4CCC-AA0F-C3E8ED6CB71F}"/>
              </a:ext>
            </a:extLst>
          </p:cNvPr>
          <p:cNvPicPr>
            <a:picLocks noChangeAspect="1"/>
          </p:cNvPicPr>
          <p:nvPr/>
        </p:nvPicPr>
        <p:blipFill>
          <a:blip r:embed="rId2"/>
          <a:stretch>
            <a:fillRect/>
          </a:stretch>
        </p:blipFill>
        <p:spPr>
          <a:xfrm>
            <a:off x="4302808" y="4945060"/>
            <a:ext cx="2928879" cy="1593855"/>
          </a:xfrm>
          <a:prstGeom prst="rect">
            <a:avLst/>
          </a:prstGeom>
        </p:spPr>
      </p:pic>
      <p:pic>
        <p:nvPicPr>
          <p:cNvPr id="3" name="Picture 2">
            <a:extLst>
              <a:ext uri="{FF2B5EF4-FFF2-40B4-BE49-F238E27FC236}">
                <a16:creationId xmlns:a16="http://schemas.microsoft.com/office/drawing/2014/main" id="{5802C16A-6B98-4BA2-B8CE-3007A64F2579}"/>
              </a:ext>
            </a:extLst>
          </p:cNvPr>
          <p:cNvPicPr>
            <a:picLocks noChangeAspect="1"/>
          </p:cNvPicPr>
          <p:nvPr/>
        </p:nvPicPr>
        <p:blipFill>
          <a:blip r:embed="rId3"/>
          <a:stretch>
            <a:fillRect/>
          </a:stretch>
        </p:blipFill>
        <p:spPr>
          <a:xfrm>
            <a:off x="7535485" y="985045"/>
            <a:ext cx="1394203" cy="2240059"/>
          </a:xfrm>
          <a:prstGeom prst="rect">
            <a:avLst/>
          </a:prstGeom>
        </p:spPr>
      </p:pic>
      <p:pic>
        <p:nvPicPr>
          <p:cNvPr id="4" name="Picture 3">
            <a:extLst>
              <a:ext uri="{FF2B5EF4-FFF2-40B4-BE49-F238E27FC236}">
                <a16:creationId xmlns:a16="http://schemas.microsoft.com/office/drawing/2014/main" id="{B5C6BDC4-C72C-405F-BFA4-3BCCCE062FF4}"/>
              </a:ext>
            </a:extLst>
          </p:cNvPr>
          <p:cNvPicPr>
            <a:picLocks noChangeAspect="1"/>
          </p:cNvPicPr>
          <p:nvPr/>
        </p:nvPicPr>
        <p:blipFill>
          <a:blip r:embed="rId4"/>
          <a:stretch>
            <a:fillRect/>
          </a:stretch>
        </p:blipFill>
        <p:spPr>
          <a:xfrm>
            <a:off x="6929052" y="3294956"/>
            <a:ext cx="2136160" cy="137053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AutoShape 7">
            <a:extLst>
              <a:ext uri="{FF2B5EF4-FFF2-40B4-BE49-F238E27FC236}">
                <a16:creationId xmlns:a16="http://schemas.microsoft.com/office/drawing/2014/main" id="{63BDBF8C-B240-AC75-5BD1-8D3802DD28FE}"/>
              </a:ext>
            </a:extLst>
          </p:cNvPr>
          <p:cNvSpPr>
            <a:spLocks noChangeArrowheads="1"/>
          </p:cNvSpPr>
          <p:nvPr/>
        </p:nvSpPr>
        <p:spPr bwMode="auto">
          <a:xfrm>
            <a:off x="214313" y="288099"/>
            <a:ext cx="8786812" cy="6355589"/>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7173" name="Text Box 8">
            <a:extLst>
              <a:ext uri="{FF2B5EF4-FFF2-40B4-BE49-F238E27FC236}">
                <a16:creationId xmlns:a16="http://schemas.microsoft.com/office/drawing/2014/main" id="{0D543012-4947-7865-0504-0EDCE758B31B}"/>
              </a:ext>
            </a:extLst>
          </p:cNvPr>
          <p:cNvSpPr txBox="1">
            <a:spLocks noChangeArrowheads="1"/>
          </p:cNvSpPr>
          <p:nvPr/>
        </p:nvSpPr>
        <p:spPr bwMode="auto">
          <a:xfrm>
            <a:off x="321469" y="430974"/>
            <a:ext cx="8572500" cy="674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u="sng" dirty="0">
                <a:latin typeface="Georgia" panose="02040502050405020303" pitchFamily="18" charset="0"/>
              </a:rPr>
              <a:t>Meal arrangements</a:t>
            </a:r>
          </a:p>
          <a:p>
            <a:pPr eaLnBrk="1" hangingPunct="1"/>
            <a:r>
              <a:rPr lang="en-US" altLang="en-US" u="sng" dirty="0">
                <a:latin typeface="Georgia" panose="02040502050405020303" pitchFamily="18" charset="0"/>
              </a:rPr>
              <a:t>Monday 9</a:t>
            </a:r>
            <a:r>
              <a:rPr lang="en-US" altLang="en-US" u="sng" baseline="30000" dirty="0">
                <a:latin typeface="Georgia" panose="02040502050405020303" pitchFamily="18" charset="0"/>
              </a:rPr>
              <a:t>th</a:t>
            </a:r>
            <a:r>
              <a:rPr lang="en-US" altLang="en-US" u="sng" dirty="0">
                <a:latin typeface="Georgia" panose="02040502050405020303" pitchFamily="18" charset="0"/>
              </a:rPr>
              <a:t> June:</a:t>
            </a:r>
          </a:p>
          <a:p>
            <a:pPr eaLnBrk="1" hangingPunct="1"/>
            <a:endParaRPr lang="en-US" altLang="en-US" b="0" dirty="0">
              <a:latin typeface="Georgia" panose="02040502050405020303" pitchFamily="18" charset="0"/>
            </a:endParaRPr>
          </a:p>
          <a:p>
            <a:pPr eaLnBrk="1" hangingPunct="1"/>
            <a:r>
              <a:rPr lang="en-US" altLang="en-US" dirty="0">
                <a:latin typeface="Georgia" panose="02040502050405020303" pitchFamily="18" charset="0"/>
              </a:rPr>
              <a:t>Lunch </a:t>
            </a:r>
          </a:p>
          <a:p>
            <a:pPr eaLnBrk="1" hangingPunct="1"/>
            <a:r>
              <a:rPr lang="en-US" altLang="en-US" b="0" dirty="0">
                <a:latin typeface="Georgia" panose="02040502050405020303" pitchFamily="18" charset="0"/>
              </a:rPr>
              <a:t> Children are to bring a packed lunch with them </a:t>
            </a:r>
            <a:r>
              <a:rPr lang="en-US" altLang="en-US" b="0" dirty="0">
                <a:solidFill>
                  <a:srgbClr val="FF0000"/>
                </a:solidFill>
                <a:latin typeface="Georgia" panose="02040502050405020303" pitchFamily="18" charset="0"/>
              </a:rPr>
              <a:t>(in a small rucksack) </a:t>
            </a:r>
            <a:r>
              <a:rPr lang="en-US" altLang="en-US" b="0" dirty="0">
                <a:latin typeface="Georgia" panose="02040502050405020303" pitchFamily="18" charset="0"/>
              </a:rPr>
              <a:t>to be eaten when we arrive in London. </a:t>
            </a:r>
          </a:p>
          <a:p>
            <a:pPr eaLnBrk="1" hangingPunct="1"/>
            <a:endParaRPr lang="en-US" altLang="en-US" b="0" dirty="0">
              <a:latin typeface="Georgia" panose="02040502050405020303" pitchFamily="18" charset="0"/>
            </a:endParaRPr>
          </a:p>
          <a:p>
            <a:pPr eaLnBrk="1" hangingPunct="1"/>
            <a:r>
              <a:rPr lang="en-US" altLang="en-US" dirty="0">
                <a:latin typeface="Georgia" panose="02040502050405020303" pitchFamily="18" charset="0"/>
              </a:rPr>
              <a:t>Tea</a:t>
            </a:r>
          </a:p>
          <a:p>
            <a:pPr eaLnBrk="1" hangingPunct="1"/>
            <a:r>
              <a:rPr lang="en-US" altLang="en-US" b="0" dirty="0">
                <a:latin typeface="Georgia" panose="02040502050405020303" pitchFamily="18" charset="0"/>
              </a:rPr>
              <a:t>Frankie &amp; Benny’s</a:t>
            </a:r>
          </a:p>
          <a:p>
            <a:pPr eaLnBrk="1" hangingPunct="1"/>
            <a:endParaRPr lang="en-GB" altLang="en-US" b="0" dirty="0">
              <a:latin typeface="Georgia" panose="02040502050405020303" pitchFamily="18" charset="0"/>
            </a:endParaRPr>
          </a:p>
          <a:p>
            <a:pPr eaLnBrk="1" hangingPunct="1"/>
            <a:r>
              <a:rPr lang="en-GB" altLang="en-US" u="sng" dirty="0">
                <a:latin typeface="Georgia" panose="02040502050405020303" pitchFamily="18" charset="0"/>
              </a:rPr>
              <a:t>Tuesday 10</a:t>
            </a:r>
            <a:r>
              <a:rPr lang="en-GB" altLang="en-US" u="sng" baseline="30000" dirty="0">
                <a:latin typeface="Georgia" panose="02040502050405020303" pitchFamily="18" charset="0"/>
              </a:rPr>
              <a:t>th</a:t>
            </a:r>
            <a:r>
              <a:rPr lang="en-GB" altLang="en-US" u="sng" dirty="0">
                <a:latin typeface="Georgia" panose="02040502050405020303" pitchFamily="18" charset="0"/>
              </a:rPr>
              <a:t> June:</a:t>
            </a:r>
          </a:p>
          <a:p>
            <a:pPr eaLnBrk="1" hangingPunct="1"/>
            <a:endParaRPr lang="en-GB" altLang="en-US" b="0" dirty="0">
              <a:latin typeface="Georgia" panose="02040502050405020303" pitchFamily="18" charset="0"/>
            </a:endParaRPr>
          </a:p>
          <a:p>
            <a:pPr eaLnBrk="1" hangingPunct="1"/>
            <a:r>
              <a:rPr lang="en-GB" altLang="en-US" dirty="0">
                <a:latin typeface="Georgia" panose="02040502050405020303" pitchFamily="18" charset="0"/>
              </a:rPr>
              <a:t>Breakfast</a:t>
            </a:r>
          </a:p>
          <a:p>
            <a:pPr eaLnBrk="1" hangingPunct="1"/>
            <a:r>
              <a:rPr lang="en-GB" altLang="en-US" b="0" dirty="0">
                <a:latin typeface="Georgia" panose="02040502050405020303" pitchFamily="18" charset="0"/>
              </a:rPr>
              <a:t>Continental breakfast buffet at the hostel</a:t>
            </a:r>
          </a:p>
          <a:p>
            <a:pPr eaLnBrk="1" hangingPunct="1"/>
            <a:endParaRPr lang="en-GB" altLang="en-US" dirty="0">
              <a:latin typeface="Georgia" panose="02040502050405020303" pitchFamily="18" charset="0"/>
            </a:endParaRPr>
          </a:p>
          <a:p>
            <a:pPr eaLnBrk="1" hangingPunct="1"/>
            <a:r>
              <a:rPr lang="en-GB" altLang="en-US" dirty="0">
                <a:latin typeface="Georgia" panose="02040502050405020303" pitchFamily="18" charset="0"/>
              </a:rPr>
              <a:t>Lunch</a:t>
            </a:r>
          </a:p>
          <a:p>
            <a:pPr eaLnBrk="1" hangingPunct="1"/>
            <a:r>
              <a:rPr lang="en-GB" altLang="en-US" b="0" dirty="0">
                <a:latin typeface="Georgia" panose="02040502050405020303" pitchFamily="18" charset="0"/>
              </a:rPr>
              <a:t>Packed lunches will be provided by the hostel</a:t>
            </a:r>
          </a:p>
          <a:p>
            <a:pPr eaLnBrk="1" hangingPunct="1"/>
            <a:endParaRPr lang="en-GB" altLang="en-US" b="0" dirty="0">
              <a:latin typeface="Georgia" panose="02040502050405020303" pitchFamily="18" charset="0"/>
            </a:endParaRPr>
          </a:p>
          <a:p>
            <a:pPr eaLnBrk="1" hangingPunct="1"/>
            <a:r>
              <a:rPr lang="en-GB" altLang="en-US" dirty="0">
                <a:latin typeface="Georgia" panose="02040502050405020303" pitchFamily="18" charset="0"/>
              </a:rPr>
              <a:t>Dinner</a:t>
            </a:r>
          </a:p>
          <a:p>
            <a:pPr eaLnBrk="1" hangingPunct="1"/>
            <a:r>
              <a:rPr lang="en-GB" altLang="en-US" b="0" dirty="0">
                <a:latin typeface="Georgia" panose="02040502050405020303" pitchFamily="18" charset="0"/>
              </a:rPr>
              <a:t>Service stop </a:t>
            </a:r>
            <a:r>
              <a:rPr lang="en-GB" altLang="en-US" b="0" dirty="0" err="1">
                <a:latin typeface="Georgia" panose="02040502050405020303" pitchFamily="18" charset="0"/>
              </a:rPr>
              <a:t>en</a:t>
            </a:r>
            <a:r>
              <a:rPr lang="en-GB" altLang="en-US" b="0" dirty="0">
                <a:latin typeface="Georgia" panose="02040502050405020303" pitchFamily="18" charset="0"/>
              </a:rPr>
              <a:t>-route home</a:t>
            </a:r>
            <a:r>
              <a:rPr lang="en-GB" altLang="en-US" sz="1600" b="0" dirty="0">
                <a:latin typeface="Georgia" panose="02040502050405020303" pitchFamily="18" charset="0"/>
              </a:rPr>
              <a:t>. </a:t>
            </a:r>
          </a:p>
          <a:p>
            <a:pPr eaLnBrk="1" hangingPunct="1"/>
            <a:endParaRPr lang="en-GB" altLang="en-US" dirty="0">
              <a:solidFill>
                <a:srgbClr val="003663"/>
              </a:solidFill>
              <a:latin typeface="Georgia" panose="02040502050405020303" pitchFamily="18" charset="0"/>
            </a:endParaRPr>
          </a:p>
          <a:p>
            <a:pPr eaLnBrk="1" hangingPunct="1"/>
            <a:endParaRPr lang="en-US" altLang="en-US" b="0" dirty="0">
              <a:solidFill>
                <a:srgbClr val="003663"/>
              </a:solidFill>
              <a:latin typeface="Georgia" panose="02040502050405020303" pitchFamily="18" charset="0"/>
            </a:endParaRPr>
          </a:p>
          <a:p>
            <a:pPr eaLnBrk="1" hangingPunct="1"/>
            <a:endParaRPr lang="en-US" altLang="en-US" b="0" dirty="0">
              <a:solidFill>
                <a:srgbClr val="003663"/>
              </a:solidFill>
              <a:latin typeface="Georgia" panose="02040502050405020303" pitchFamily="18" charset="0"/>
            </a:endParaRPr>
          </a:p>
          <a:p>
            <a:pPr eaLnBrk="1" hangingPunct="1"/>
            <a:endParaRPr lang="en-GB" altLang="en-US" b="0" dirty="0">
              <a:solidFill>
                <a:srgbClr val="003663"/>
              </a:solidFill>
              <a:latin typeface="Georgia" panose="02040502050405020303"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6">
            <a:extLst>
              <a:ext uri="{FF2B5EF4-FFF2-40B4-BE49-F238E27FC236}">
                <a16:creationId xmlns:a16="http://schemas.microsoft.com/office/drawing/2014/main" id="{FA866DB3-46DB-23E3-44B3-543A184080E3}"/>
              </a:ext>
            </a:extLst>
          </p:cNvPr>
          <p:cNvSpPr txBox="1">
            <a:spLocks noChangeArrowheads="1"/>
          </p:cNvSpPr>
          <p:nvPr/>
        </p:nvSpPr>
        <p:spPr bwMode="auto">
          <a:xfrm>
            <a:off x="285750" y="285750"/>
            <a:ext cx="10287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a:solidFill>
                  <a:srgbClr val="003663"/>
                </a:solidFill>
                <a:latin typeface="Georgia" panose="02040502050405020303" pitchFamily="18" charset="0"/>
              </a:rPr>
              <a:t>Tour basics</a:t>
            </a:r>
            <a:endParaRPr lang="en-US" altLang="en-US">
              <a:solidFill>
                <a:srgbClr val="003663"/>
              </a:solidFill>
              <a:latin typeface="Georgia" panose="02040502050405020303" pitchFamily="18" charset="0"/>
            </a:endParaRPr>
          </a:p>
        </p:txBody>
      </p:sp>
      <p:sp>
        <p:nvSpPr>
          <p:cNvPr id="8195" name="AutoShape 7">
            <a:extLst>
              <a:ext uri="{FF2B5EF4-FFF2-40B4-BE49-F238E27FC236}">
                <a16:creationId xmlns:a16="http://schemas.microsoft.com/office/drawing/2014/main" id="{97C70BCF-1D05-0F90-C711-1F247EF123E1}"/>
              </a:ext>
            </a:extLst>
          </p:cNvPr>
          <p:cNvSpPr>
            <a:spLocks noChangeArrowheads="1"/>
          </p:cNvSpPr>
          <p:nvPr/>
        </p:nvSpPr>
        <p:spPr bwMode="auto">
          <a:xfrm>
            <a:off x="214313" y="214313"/>
            <a:ext cx="7968634" cy="6357938"/>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16392" name="Text Box 8">
            <a:extLst>
              <a:ext uri="{FF2B5EF4-FFF2-40B4-BE49-F238E27FC236}">
                <a16:creationId xmlns:a16="http://schemas.microsoft.com/office/drawing/2014/main" id="{9D234212-8712-E81D-03C7-D1F7E0C2F920}"/>
              </a:ext>
            </a:extLst>
          </p:cNvPr>
          <p:cNvSpPr txBox="1">
            <a:spLocks noChangeArrowheads="1"/>
          </p:cNvSpPr>
          <p:nvPr/>
        </p:nvSpPr>
        <p:spPr bwMode="auto">
          <a:xfrm>
            <a:off x="214314" y="285750"/>
            <a:ext cx="4525410" cy="2339102"/>
          </a:xfrm>
          <a:prstGeom prst="rect">
            <a:avLst/>
          </a:prstGeom>
          <a:noFill/>
          <a:ln w="9525">
            <a:noFill/>
            <a:miter lim="800000"/>
            <a:headEnd/>
            <a:tailEnd/>
          </a:ln>
          <a:effectLst/>
        </p:spPr>
        <p:txBody>
          <a:bodyPr wrap="square">
            <a:spAutoFit/>
          </a:bodyPr>
          <a:lstStyle/>
          <a:p>
            <a:pPr>
              <a:defRPr/>
            </a:pPr>
            <a:r>
              <a:rPr lang="en-US" sz="2800" b="0" dirty="0">
                <a:solidFill>
                  <a:srgbClr val="003663"/>
                </a:solidFill>
                <a:latin typeface="Georgia" pitchFamily="18" charset="0"/>
              </a:rPr>
              <a:t>A</a:t>
            </a:r>
            <a:r>
              <a:rPr lang="en-GB" sz="2800" b="0" dirty="0">
                <a:solidFill>
                  <a:srgbClr val="003663"/>
                </a:solidFill>
                <a:latin typeface="Georgia" pitchFamily="18" charset="0"/>
              </a:rPr>
              <a:t> delicious meal out…………..</a:t>
            </a:r>
          </a:p>
          <a:p>
            <a:pPr marL="342900" indent="-342900">
              <a:defRPr/>
            </a:pPr>
            <a:endParaRPr lang="en-US" b="0" dirty="0">
              <a:solidFill>
                <a:srgbClr val="003663"/>
              </a:solidFill>
              <a:latin typeface="Georgia" pitchFamily="18" charset="0"/>
            </a:endParaRPr>
          </a:p>
          <a:p>
            <a:pPr marL="342900" indent="-342900">
              <a:defRPr/>
            </a:pPr>
            <a:endParaRPr lang="en-GB" dirty="0">
              <a:solidFill>
                <a:srgbClr val="003663"/>
              </a:solidFill>
              <a:latin typeface="Georgia" pitchFamily="18" charset="0"/>
            </a:endParaRPr>
          </a:p>
          <a:p>
            <a:pPr marL="342900" indent="-342900">
              <a:defRPr/>
            </a:pPr>
            <a:endParaRPr lang="en-US" b="0" dirty="0">
              <a:solidFill>
                <a:srgbClr val="003663"/>
              </a:solidFill>
              <a:latin typeface="Georgia" pitchFamily="18" charset="0"/>
            </a:endParaRPr>
          </a:p>
          <a:p>
            <a:pPr marL="342900" indent="-342900">
              <a:defRPr/>
            </a:pPr>
            <a:endParaRPr lang="en-US" b="0" dirty="0">
              <a:solidFill>
                <a:srgbClr val="003663"/>
              </a:solidFill>
              <a:latin typeface="Georgia" pitchFamily="18" charset="0"/>
            </a:endParaRPr>
          </a:p>
          <a:p>
            <a:pPr marL="342900" indent="-342900">
              <a:defRPr/>
            </a:pPr>
            <a:endParaRPr lang="en-GB" b="0" dirty="0">
              <a:solidFill>
                <a:srgbClr val="003663"/>
              </a:solidFill>
              <a:latin typeface="Georgia" pitchFamily="18" charset="0"/>
            </a:endParaRPr>
          </a:p>
        </p:txBody>
      </p:sp>
      <p:sp>
        <p:nvSpPr>
          <p:cNvPr id="3" name="TextBox 2">
            <a:extLst>
              <a:ext uri="{FF2B5EF4-FFF2-40B4-BE49-F238E27FC236}">
                <a16:creationId xmlns:a16="http://schemas.microsoft.com/office/drawing/2014/main" id="{47ACFF2C-130D-4864-BAAC-F97675221500}"/>
              </a:ext>
            </a:extLst>
          </p:cNvPr>
          <p:cNvSpPr txBox="1"/>
          <p:nvPr/>
        </p:nvSpPr>
        <p:spPr>
          <a:xfrm>
            <a:off x="467544" y="4437112"/>
            <a:ext cx="3528392" cy="1477328"/>
          </a:xfrm>
          <a:prstGeom prst="rect">
            <a:avLst/>
          </a:prstGeom>
          <a:noFill/>
        </p:spPr>
        <p:txBody>
          <a:bodyPr wrap="square" rtlCol="0">
            <a:spAutoFit/>
          </a:bodyPr>
          <a:lstStyle/>
          <a:p>
            <a:pPr>
              <a:defRPr/>
            </a:pPr>
            <a:endParaRPr lang="en-US" b="0" dirty="0">
              <a:solidFill>
                <a:srgbClr val="003663"/>
              </a:solidFill>
              <a:latin typeface="Georgia" pitchFamily="18" charset="0"/>
            </a:endParaRPr>
          </a:p>
          <a:p>
            <a:pPr>
              <a:defRPr/>
            </a:pPr>
            <a:endParaRPr lang="en-US" b="0" dirty="0">
              <a:solidFill>
                <a:srgbClr val="003663"/>
              </a:solidFill>
              <a:latin typeface="Georgia" pitchFamily="18" charset="0"/>
            </a:endParaRPr>
          </a:p>
          <a:p>
            <a:pPr>
              <a:defRPr/>
            </a:pPr>
            <a:r>
              <a:rPr lang="en-US" b="0" dirty="0">
                <a:solidFill>
                  <a:srgbClr val="003663"/>
                </a:solidFill>
                <a:latin typeface="Georgia" pitchFamily="18" charset="0"/>
              </a:rPr>
              <a:t>We have already chosen our meals and pre-ordered so it will be ready when we get there. </a:t>
            </a:r>
          </a:p>
        </p:txBody>
      </p:sp>
      <p:pic>
        <p:nvPicPr>
          <p:cNvPr id="2" name="Picture 1">
            <a:extLst>
              <a:ext uri="{FF2B5EF4-FFF2-40B4-BE49-F238E27FC236}">
                <a16:creationId xmlns:a16="http://schemas.microsoft.com/office/drawing/2014/main" id="{51AF1594-9AB2-444E-B0CB-8FEF4094FE21}"/>
              </a:ext>
            </a:extLst>
          </p:cNvPr>
          <p:cNvPicPr>
            <a:picLocks noChangeAspect="1"/>
          </p:cNvPicPr>
          <p:nvPr/>
        </p:nvPicPr>
        <p:blipFill>
          <a:blip r:embed="rId2"/>
          <a:stretch>
            <a:fillRect/>
          </a:stretch>
        </p:blipFill>
        <p:spPr>
          <a:xfrm>
            <a:off x="4442792" y="2316347"/>
            <a:ext cx="3734023" cy="2870427"/>
          </a:xfrm>
          <a:prstGeom prst="rect">
            <a:avLst/>
          </a:prstGeom>
        </p:spPr>
      </p:pic>
      <p:pic>
        <p:nvPicPr>
          <p:cNvPr id="6" name="Picture 5">
            <a:extLst>
              <a:ext uri="{FF2B5EF4-FFF2-40B4-BE49-F238E27FC236}">
                <a16:creationId xmlns:a16="http://schemas.microsoft.com/office/drawing/2014/main" id="{CB8029EF-F814-4ED6-A6F5-35CCA22A880E}"/>
              </a:ext>
            </a:extLst>
          </p:cNvPr>
          <p:cNvPicPr>
            <a:picLocks noChangeAspect="1"/>
          </p:cNvPicPr>
          <p:nvPr/>
        </p:nvPicPr>
        <p:blipFill>
          <a:blip r:embed="rId3"/>
          <a:stretch>
            <a:fillRect/>
          </a:stretch>
        </p:blipFill>
        <p:spPr>
          <a:xfrm>
            <a:off x="187705" y="2455261"/>
            <a:ext cx="4255087" cy="2592600"/>
          </a:xfrm>
          <a:prstGeom prst="rect">
            <a:avLst/>
          </a:prstGeom>
        </p:spPr>
      </p:pic>
      <p:pic>
        <p:nvPicPr>
          <p:cNvPr id="7" name="Picture 6">
            <a:extLst>
              <a:ext uri="{FF2B5EF4-FFF2-40B4-BE49-F238E27FC236}">
                <a16:creationId xmlns:a16="http://schemas.microsoft.com/office/drawing/2014/main" id="{52329853-C1F8-441C-ABD4-A701A1BBED7F}"/>
              </a:ext>
            </a:extLst>
          </p:cNvPr>
          <p:cNvPicPr>
            <a:picLocks noChangeAspect="1"/>
          </p:cNvPicPr>
          <p:nvPr/>
        </p:nvPicPr>
        <p:blipFill>
          <a:blip r:embed="rId4"/>
          <a:stretch>
            <a:fillRect/>
          </a:stretch>
        </p:blipFill>
        <p:spPr>
          <a:xfrm>
            <a:off x="2967686" y="422959"/>
            <a:ext cx="3806337" cy="194323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3">
            <a:extLst>
              <a:ext uri="{FF2B5EF4-FFF2-40B4-BE49-F238E27FC236}">
                <a16:creationId xmlns:a16="http://schemas.microsoft.com/office/drawing/2014/main" id="{7824FB3D-B885-C705-7698-BBFC6F584AAB}"/>
              </a:ext>
            </a:extLst>
          </p:cNvPr>
          <p:cNvSpPr>
            <a:spLocks noChangeArrowheads="1"/>
          </p:cNvSpPr>
          <p:nvPr/>
        </p:nvSpPr>
        <p:spPr bwMode="auto">
          <a:xfrm>
            <a:off x="1403350" y="569913"/>
            <a:ext cx="2266776" cy="771525"/>
          </a:xfrm>
          <a:prstGeom prst="roundRect">
            <a:avLst>
              <a:gd name="adj" fmla="val 18931"/>
            </a:avLst>
          </a:prstGeom>
          <a:solidFill>
            <a:srgbClr val="FFFF99">
              <a:alpha val="85097"/>
            </a:srgbClr>
          </a:solidFill>
          <a:ln w="57150">
            <a:solidFill>
              <a:srgbClr val="003663"/>
            </a:solidFill>
            <a:round/>
            <a:headEnd/>
            <a:tailEnd/>
          </a:ln>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9219" name="Text Box 4">
            <a:extLst>
              <a:ext uri="{FF2B5EF4-FFF2-40B4-BE49-F238E27FC236}">
                <a16:creationId xmlns:a16="http://schemas.microsoft.com/office/drawing/2014/main" id="{E523E035-5C23-C979-0E00-AB15EE3C4F86}"/>
              </a:ext>
            </a:extLst>
          </p:cNvPr>
          <p:cNvSpPr txBox="1">
            <a:spLocks noChangeArrowheads="1"/>
          </p:cNvSpPr>
          <p:nvPr/>
        </p:nvSpPr>
        <p:spPr bwMode="auto">
          <a:xfrm>
            <a:off x="1533524" y="620713"/>
            <a:ext cx="22667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dirty="0">
                <a:solidFill>
                  <a:srgbClr val="003663"/>
                </a:solidFill>
                <a:latin typeface="Georgia" panose="02040502050405020303" pitchFamily="18" charset="0"/>
              </a:rPr>
              <a:t>Travel tips</a:t>
            </a:r>
            <a:endParaRPr lang="en-US" altLang="en-US" dirty="0">
              <a:solidFill>
                <a:srgbClr val="003663"/>
              </a:solidFill>
              <a:latin typeface="Georgia" panose="02040502050405020303" pitchFamily="18" charset="0"/>
            </a:endParaRPr>
          </a:p>
        </p:txBody>
      </p:sp>
      <p:sp>
        <p:nvSpPr>
          <p:cNvPr id="9220" name="AutoShape 5">
            <a:extLst>
              <a:ext uri="{FF2B5EF4-FFF2-40B4-BE49-F238E27FC236}">
                <a16:creationId xmlns:a16="http://schemas.microsoft.com/office/drawing/2014/main" id="{F9AEA983-98F6-D611-93CA-FCF1706501F8}"/>
              </a:ext>
            </a:extLst>
          </p:cNvPr>
          <p:cNvSpPr>
            <a:spLocks noChangeArrowheads="1"/>
          </p:cNvSpPr>
          <p:nvPr/>
        </p:nvSpPr>
        <p:spPr bwMode="auto">
          <a:xfrm>
            <a:off x="1309133" y="1734267"/>
            <a:ext cx="7237455" cy="3413929"/>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9221" name="Text Box 6">
            <a:extLst>
              <a:ext uri="{FF2B5EF4-FFF2-40B4-BE49-F238E27FC236}">
                <a16:creationId xmlns:a16="http://schemas.microsoft.com/office/drawing/2014/main" id="{4CBDC9DA-3D67-62DC-E033-42F66C49FE9F}"/>
              </a:ext>
            </a:extLst>
          </p:cNvPr>
          <p:cNvSpPr txBox="1">
            <a:spLocks noChangeArrowheads="1"/>
          </p:cNvSpPr>
          <p:nvPr/>
        </p:nvSpPr>
        <p:spPr bwMode="auto">
          <a:xfrm>
            <a:off x="1309133" y="1917737"/>
            <a:ext cx="7237454"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sz="2400" dirty="0">
                <a:latin typeface="Georgia" panose="02040502050405020303" pitchFamily="18" charset="0"/>
              </a:rPr>
              <a:t>Travel tips – money</a:t>
            </a:r>
          </a:p>
          <a:p>
            <a:pPr eaLnBrk="1" hangingPunct="1"/>
            <a:endParaRPr lang="en-US" altLang="en-US" sz="2400" dirty="0">
              <a:latin typeface="Georgia" panose="02040502050405020303" pitchFamily="18" charset="0"/>
            </a:endParaRPr>
          </a:p>
          <a:p>
            <a:pPr eaLnBrk="1" hangingPunct="1"/>
            <a:r>
              <a:rPr lang="en-US" altLang="en-US" sz="2400" b="0" dirty="0">
                <a:latin typeface="Georgia" panose="02040502050405020303" pitchFamily="18" charset="0"/>
              </a:rPr>
              <a:t> We recommend that students take no more than £20 with them on the visit (</a:t>
            </a:r>
            <a:r>
              <a:rPr lang="en-US" altLang="en-US" sz="2400" b="0" i="1" dirty="0">
                <a:latin typeface="Georgia" panose="02040502050405020303" pitchFamily="18" charset="0"/>
              </a:rPr>
              <a:t>this includes money to buy dinner on way home). They will be responsible for this and keep this safely in a purse or wallet throughout the trip.</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AutoShape 3">
            <a:extLst>
              <a:ext uri="{FF2B5EF4-FFF2-40B4-BE49-F238E27FC236}">
                <a16:creationId xmlns:a16="http://schemas.microsoft.com/office/drawing/2014/main" id="{7824FB3D-B885-C705-7698-BBFC6F584AAB}"/>
              </a:ext>
            </a:extLst>
          </p:cNvPr>
          <p:cNvSpPr>
            <a:spLocks noChangeArrowheads="1"/>
          </p:cNvSpPr>
          <p:nvPr/>
        </p:nvSpPr>
        <p:spPr bwMode="auto">
          <a:xfrm>
            <a:off x="1403349" y="569914"/>
            <a:ext cx="2692661" cy="582482"/>
          </a:xfrm>
          <a:prstGeom prst="roundRect">
            <a:avLst>
              <a:gd name="adj" fmla="val 18931"/>
            </a:avLst>
          </a:prstGeom>
          <a:solidFill>
            <a:srgbClr val="FFFF99">
              <a:alpha val="85097"/>
            </a:srgbClr>
          </a:solidFill>
          <a:ln w="57150">
            <a:solidFill>
              <a:srgbClr val="003663"/>
            </a:solidFill>
            <a:round/>
            <a:headEnd/>
            <a:tailEnd/>
          </a:ln>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9219" name="Text Box 4">
            <a:extLst>
              <a:ext uri="{FF2B5EF4-FFF2-40B4-BE49-F238E27FC236}">
                <a16:creationId xmlns:a16="http://schemas.microsoft.com/office/drawing/2014/main" id="{E523E035-5C23-C979-0E00-AB15EE3C4F86}"/>
              </a:ext>
            </a:extLst>
          </p:cNvPr>
          <p:cNvSpPr txBox="1">
            <a:spLocks noChangeArrowheads="1"/>
          </p:cNvSpPr>
          <p:nvPr/>
        </p:nvSpPr>
        <p:spPr bwMode="auto">
          <a:xfrm>
            <a:off x="1533524" y="620713"/>
            <a:ext cx="22667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dirty="0">
                <a:latin typeface="Georgia" panose="02040502050405020303" pitchFamily="18" charset="0"/>
              </a:rPr>
              <a:t>Suggested kit list</a:t>
            </a:r>
          </a:p>
        </p:txBody>
      </p:sp>
      <p:sp>
        <p:nvSpPr>
          <p:cNvPr id="9220" name="AutoShape 5">
            <a:extLst>
              <a:ext uri="{FF2B5EF4-FFF2-40B4-BE49-F238E27FC236}">
                <a16:creationId xmlns:a16="http://schemas.microsoft.com/office/drawing/2014/main" id="{F9AEA983-98F6-D611-93CA-FCF1706501F8}"/>
              </a:ext>
            </a:extLst>
          </p:cNvPr>
          <p:cNvSpPr>
            <a:spLocks noChangeArrowheads="1"/>
          </p:cNvSpPr>
          <p:nvPr/>
        </p:nvSpPr>
        <p:spPr bwMode="auto">
          <a:xfrm>
            <a:off x="463463" y="1392237"/>
            <a:ext cx="8083125" cy="4532573"/>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9221" name="Text Box 6">
            <a:extLst>
              <a:ext uri="{FF2B5EF4-FFF2-40B4-BE49-F238E27FC236}">
                <a16:creationId xmlns:a16="http://schemas.microsoft.com/office/drawing/2014/main" id="{4CBDC9DA-3D67-62DC-E033-42F66C49FE9F}"/>
              </a:ext>
            </a:extLst>
          </p:cNvPr>
          <p:cNvSpPr txBox="1">
            <a:spLocks noChangeArrowheads="1"/>
          </p:cNvSpPr>
          <p:nvPr/>
        </p:nvSpPr>
        <p:spPr bwMode="auto">
          <a:xfrm>
            <a:off x="597412" y="1392237"/>
            <a:ext cx="6788672"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b="0" i="1" dirty="0">
                <a:latin typeface="Georgia" panose="02040502050405020303" pitchFamily="18" charset="0"/>
              </a:rPr>
              <a:t>Sun cream</a:t>
            </a:r>
          </a:p>
          <a:p>
            <a:pPr eaLnBrk="1" hangingPunct="1"/>
            <a:r>
              <a:rPr lang="en-US" altLang="en-US" b="0" i="1" dirty="0">
                <a:latin typeface="Georgia" panose="02040502050405020303" pitchFamily="18" charset="0"/>
              </a:rPr>
              <a:t>Hat </a:t>
            </a:r>
          </a:p>
          <a:p>
            <a:pPr eaLnBrk="1" hangingPunct="1"/>
            <a:r>
              <a:rPr lang="en-US" altLang="en-US" b="0" i="1" dirty="0">
                <a:latin typeface="Georgia" panose="02040502050405020303" pitchFamily="18" charset="0"/>
              </a:rPr>
              <a:t>Toiletries </a:t>
            </a:r>
          </a:p>
          <a:p>
            <a:pPr eaLnBrk="1" hangingPunct="1"/>
            <a:r>
              <a:rPr lang="en-US" altLang="en-US" b="0" i="1" dirty="0">
                <a:latin typeface="Georgia" panose="02040502050405020303" pitchFamily="18" charset="0"/>
              </a:rPr>
              <a:t>Towel</a:t>
            </a:r>
          </a:p>
          <a:p>
            <a:pPr eaLnBrk="1" hangingPunct="1"/>
            <a:r>
              <a:rPr lang="en-US" altLang="en-US" b="0" i="1" dirty="0">
                <a:latin typeface="Georgia" panose="02040502050405020303" pitchFamily="18" charset="0"/>
              </a:rPr>
              <a:t>Trainers (comfortable shoes)</a:t>
            </a:r>
          </a:p>
          <a:p>
            <a:pPr eaLnBrk="1" hangingPunct="1"/>
            <a:r>
              <a:rPr lang="en-US" altLang="en-US" b="0" i="1" dirty="0">
                <a:latin typeface="Georgia" panose="02040502050405020303" pitchFamily="18" charset="0"/>
              </a:rPr>
              <a:t>Comfortable clothing to travel there and back</a:t>
            </a:r>
          </a:p>
          <a:p>
            <a:pPr eaLnBrk="1" hangingPunct="1"/>
            <a:r>
              <a:rPr lang="en-US" altLang="en-US" b="0" i="1" dirty="0">
                <a:latin typeface="Georgia" panose="02040502050405020303" pitchFamily="18" charset="0"/>
              </a:rPr>
              <a:t>Small rucksack</a:t>
            </a:r>
          </a:p>
          <a:p>
            <a:pPr eaLnBrk="1" hangingPunct="1"/>
            <a:r>
              <a:rPr lang="en-US" altLang="en-US" b="0" i="1" dirty="0">
                <a:latin typeface="Georgia" panose="02040502050405020303" pitchFamily="18" charset="0"/>
              </a:rPr>
              <a:t>No more than £20 spending money</a:t>
            </a:r>
          </a:p>
          <a:p>
            <a:pPr eaLnBrk="1" hangingPunct="1"/>
            <a:r>
              <a:rPr lang="en-US" altLang="en-US" b="0" i="1" dirty="0" err="1">
                <a:latin typeface="Georgia" panose="02040502050405020303" pitchFamily="18" charset="0"/>
              </a:rPr>
              <a:t>Pyjamas</a:t>
            </a:r>
            <a:r>
              <a:rPr lang="en-US" altLang="en-US" b="0" i="1" dirty="0">
                <a:latin typeface="Georgia" panose="02040502050405020303" pitchFamily="18" charset="0"/>
              </a:rPr>
              <a:t> </a:t>
            </a:r>
          </a:p>
          <a:p>
            <a:pPr eaLnBrk="1" hangingPunct="1"/>
            <a:r>
              <a:rPr lang="en-US" altLang="en-US" b="0" i="1" dirty="0">
                <a:latin typeface="Georgia" panose="02040502050405020303" pitchFamily="18" charset="0"/>
              </a:rPr>
              <a:t>Underwear and socks</a:t>
            </a:r>
          </a:p>
          <a:p>
            <a:pPr eaLnBrk="1" hangingPunct="1"/>
            <a:r>
              <a:rPr lang="en-US" altLang="en-US" b="0" i="1" dirty="0">
                <a:latin typeface="Georgia" panose="02040502050405020303" pitchFamily="18" charset="0"/>
              </a:rPr>
              <a:t>Disposable camera (optional)</a:t>
            </a:r>
          </a:p>
          <a:p>
            <a:pPr eaLnBrk="1" hangingPunct="1"/>
            <a:r>
              <a:rPr lang="en-US" altLang="en-US" b="0" i="1" dirty="0">
                <a:latin typeface="Georgia" panose="02040502050405020303" pitchFamily="18" charset="0"/>
              </a:rPr>
              <a:t>Non-electronic game for the coach (optional)</a:t>
            </a:r>
          </a:p>
          <a:p>
            <a:pPr eaLnBrk="1" hangingPunct="1"/>
            <a:r>
              <a:rPr lang="en-US" altLang="en-US" b="0" i="1" dirty="0">
                <a:latin typeface="Georgia" panose="02040502050405020303" pitchFamily="18" charset="0"/>
              </a:rPr>
              <a:t>Please don’t pack any sweets/snacks </a:t>
            </a:r>
            <a:r>
              <a:rPr lang="en-US" altLang="en-US" b="0" i="1" dirty="0" err="1">
                <a:latin typeface="Georgia" panose="02040502050405020303" pitchFamily="18" charset="0"/>
              </a:rPr>
              <a:t>etc</a:t>
            </a:r>
            <a:r>
              <a:rPr lang="en-US" altLang="en-US" b="0" i="1" dirty="0">
                <a:latin typeface="Georgia" panose="02040502050405020303" pitchFamily="18" charset="0"/>
              </a:rPr>
              <a:t> in your child’s suitcase/bag. We will take additional snacks for the children in general.</a:t>
            </a:r>
          </a:p>
        </p:txBody>
      </p:sp>
    </p:spTree>
    <p:extLst>
      <p:ext uri="{BB962C8B-B14F-4D97-AF65-F5344CB8AC3E}">
        <p14:creationId xmlns:p14="http://schemas.microsoft.com/office/powerpoint/2010/main" val="35425035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3">
            <a:extLst>
              <a:ext uri="{FF2B5EF4-FFF2-40B4-BE49-F238E27FC236}">
                <a16:creationId xmlns:a16="http://schemas.microsoft.com/office/drawing/2014/main" id="{85FFE2BA-D307-07A8-30E0-52E2C37F77E8}"/>
              </a:ext>
            </a:extLst>
          </p:cNvPr>
          <p:cNvSpPr>
            <a:spLocks noChangeArrowheads="1"/>
          </p:cNvSpPr>
          <p:nvPr/>
        </p:nvSpPr>
        <p:spPr bwMode="auto">
          <a:xfrm>
            <a:off x="1403349" y="569913"/>
            <a:ext cx="2504771" cy="771525"/>
          </a:xfrm>
          <a:prstGeom prst="roundRect">
            <a:avLst>
              <a:gd name="adj" fmla="val 18931"/>
            </a:avLst>
          </a:prstGeom>
          <a:solidFill>
            <a:srgbClr val="FFFF99">
              <a:alpha val="85097"/>
            </a:srgbClr>
          </a:solidFill>
          <a:ln w="57150">
            <a:solidFill>
              <a:srgbClr val="003663"/>
            </a:solidFill>
            <a:round/>
            <a:headEnd/>
            <a:tailEnd/>
          </a:ln>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10243" name="Text Box 4">
            <a:extLst>
              <a:ext uri="{FF2B5EF4-FFF2-40B4-BE49-F238E27FC236}">
                <a16:creationId xmlns:a16="http://schemas.microsoft.com/office/drawing/2014/main" id="{74C1BCEE-97ED-2444-F1EE-7D32BAAA8B85}"/>
              </a:ext>
            </a:extLst>
          </p:cNvPr>
          <p:cNvSpPr txBox="1">
            <a:spLocks noChangeArrowheads="1"/>
          </p:cNvSpPr>
          <p:nvPr/>
        </p:nvSpPr>
        <p:spPr bwMode="auto">
          <a:xfrm>
            <a:off x="1533524" y="620713"/>
            <a:ext cx="237459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US" altLang="en-US" dirty="0">
                <a:solidFill>
                  <a:srgbClr val="003663"/>
                </a:solidFill>
                <a:latin typeface="Georgia" panose="02040502050405020303" pitchFamily="18" charset="0"/>
              </a:rPr>
              <a:t>Travel tips – packing</a:t>
            </a:r>
          </a:p>
          <a:p>
            <a:pPr algn="ctr" eaLnBrk="1" hangingPunct="1"/>
            <a:endParaRPr lang="en-US" altLang="en-US" dirty="0">
              <a:solidFill>
                <a:srgbClr val="003663"/>
              </a:solidFill>
              <a:latin typeface="Georgia" panose="02040502050405020303" pitchFamily="18" charset="0"/>
            </a:endParaRPr>
          </a:p>
        </p:txBody>
      </p:sp>
      <p:sp>
        <p:nvSpPr>
          <p:cNvPr id="10244" name="AutoShape 5">
            <a:extLst>
              <a:ext uri="{FF2B5EF4-FFF2-40B4-BE49-F238E27FC236}">
                <a16:creationId xmlns:a16="http://schemas.microsoft.com/office/drawing/2014/main" id="{EA7C9764-670F-CEF0-0B79-84E356687D5A}"/>
              </a:ext>
            </a:extLst>
          </p:cNvPr>
          <p:cNvSpPr>
            <a:spLocks noChangeArrowheads="1"/>
          </p:cNvSpPr>
          <p:nvPr/>
        </p:nvSpPr>
        <p:spPr bwMode="auto">
          <a:xfrm>
            <a:off x="482600" y="1773238"/>
            <a:ext cx="8232775" cy="4608512"/>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endParaRPr lang="en-US" altLang="en-US"/>
          </a:p>
        </p:txBody>
      </p:sp>
      <p:sp>
        <p:nvSpPr>
          <p:cNvPr id="10245" name="Text Box 8">
            <a:extLst>
              <a:ext uri="{FF2B5EF4-FFF2-40B4-BE49-F238E27FC236}">
                <a16:creationId xmlns:a16="http://schemas.microsoft.com/office/drawing/2014/main" id="{EC42F912-0942-E21E-C75F-02368086A1C1}"/>
              </a:ext>
            </a:extLst>
          </p:cNvPr>
          <p:cNvSpPr txBox="1">
            <a:spLocks noChangeArrowheads="1"/>
          </p:cNvSpPr>
          <p:nvPr/>
        </p:nvSpPr>
        <p:spPr bwMode="auto">
          <a:xfrm>
            <a:off x="671295" y="1773238"/>
            <a:ext cx="7616825"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US" altLang="en-US" dirty="0">
              <a:latin typeface="Georgia" panose="02040502050405020303" pitchFamily="18" charset="0"/>
            </a:endParaRPr>
          </a:p>
          <a:p>
            <a:pPr eaLnBrk="1" hangingPunct="1"/>
            <a:r>
              <a:rPr lang="en-US" altLang="en-US" b="0" dirty="0">
                <a:latin typeface="Georgia" panose="02040502050405020303" pitchFamily="18" charset="0"/>
              </a:rPr>
              <a:t>As the journey to London is long, we would recommend that children travel in and pack comfortable clothing (not school uniform) for the return journey home. </a:t>
            </a:r>
          </a:p>
          <a:p>
            <a:pPr eaLnBrk="1" hangingPunct="1"/>
            <a:endParaRPr lang="en-US" altLang="en-US" b="0" dirty="0">
              <a:latin typeface="Georgia" panose="02040502050405020303" pitchFamily="18" charset="0"/>
            </a:endParaRPr>
          </a:p>
          <a:p>
            <a:pPr eaLnBrk="1" hangingPunct="1"/>
            <a:r>
              <a:rPr lang="en-US" altLang="en-US" b="0" dirty="0">
                <a:latin typeface="Georgia" panose="02040502050405020303" pitchFamily="18" charset="0"/>
              </a:rPr>
              <a:t>Children may (if we have time) have a quick change of clothes/ freshen up before we go to Frankie &amp; Benny’s </a:t>
            </a:r>
          </a:p>
          <a:p>
            <a:pPr eaLnBrk="1" hangingPunct="1"/>
            <a:endParaRPr lang="en-US" altLang="en-US" b="0" dirty="0">
              <a:latin typeface="Georgia" panose="02040502050405020303" pitchFamily="18" charset="0"/>
            </a:endParaRPr>
          </a:p>
          <a:p>
            <a:pPr eaLnBrk="1" hangingPunct="1"/>
            <a:r>
              <a:rPr lang="en-US" altLang="en-US" b="0" dirty="0">
                <a:latin typeface="Georgia" panose="02040502050405020303" pitchFamily="18" charset="0"/>
              </a:rPr>
              <a:t>Please keep an eye on the weather forecast nearer to the time and ensure children have appropriate clothing for the weather. Including sun cream if necessary. </a:t>
            </a:r>
          </a:p>
          <a:p>
            <a:pPr eaLnBrk="1" hangingPunct="1"/>
            <a:endParaRPr lang="en-US" altLang="en-US" b="0" dirty="0">
              <a:latin typeface="Georgia" panose="02040502050405020303" pitchFamily="18" charset="0"/>
            </a:endParaRPr>
          </a:p>
          <a:p>
            <a:pPr eaLnBrk="1" hangingPunct="1"/>
            <a:r>
              <a:rPr lang="en-US" altLang="en-US" b="0" dirty="0">
                <a:latin typeface="Georgia" panose="02040502050405020303" pitchFamily="18" charset="0"/>
              </a:rPr>
              <a:t>As we will be on our feet throughout the two days – sensible, comfortable shoes are a must!!!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AutoShape 20">
            <a:extLst>
              <a:ext uri="{FF2B5EF4-FFF2-40B4-BE49-F238E27FC236}">
                <a16:creationId xmlns:a16="http://schemas.microsoft.com/office/drawing/2014/main" id="{A2B84264-01D3-520B-BBD0-5002D6BF7C12}"/>
              </a:ext>
            </a:extLst>
          </p:cNvPr>
          <p:cNvSpPr>
            <a:spLocks noChangeArrowheads="1"/>
          </p:cNvSpPr>
          <p:nvPr/>
        </p:nvSpPr>
        <p:spPr bwMode="auto">
          <a:xfrm>
            <a:off x="467544" y="1154906"/>
            <a:ext cx="5400600" cy="4938389"/>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16387" name="Text Box 19">
            <a:extLst>
              <a:ext uri="{FF2B5EF4-FFF2-40B4-BE49-F238E27FC236}">
                <a16:creationId xmlns:a16="http://schemas.microsoft.com/office/drawing/2014/main" id="{CFF7F685-80CE-09A1-9AC1-C776CE9EA5A2}"/>
              </a:ext>
            </a:extLst>
          </p:cNvPr>
          <p:cNvSpPr txBox="1">
            <a:spLocks noChangeArrowheads="1"/>
          </p:cNvSpPr>
          <p:nvPr/>
        </p:nvSpPr>
        <p:spPr bwMode="auto">
          <a:xfrm>
            <a:off x="899592" y="1963638"/>
            <a:ext cx="4348683"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285750" indent="-285750">
              <a:buFont typeface="Arial" panose="020B0604020202020204" pitchFamily="34" charset="0"/>
              <a:buChar char="•"/>
            </a:pPr>
            <a:r>
              <a:rPr lang="en-GB" b="0" dirty="0">
                <a:latin typeface="+mj-lt"/>
              </a:rPr>
              <a:t>Independent, family-run business that’s dedicated to creating tailor-made international tours for groups</a:t>
            </a:r>
            <a:r>
              <a:rPr lang="en-GB" b="0" i="1" dirty="0">
                <a:latin typeface="+mj-lt"/>
              </a:rPr>
              <a:t>. </a:t>
            </a:r>
          </a:p>
          <a:p>
            <a:pPr marL="285750" indent="-285750">
              <a:buFont typeface="Arial" panose="020B0604020202020204" pitchFamily="34" charset="0"/>
              <a:buChar char="•"/>
            </a:pPr>
            <a:r>
              <a:rPr lang="en-GB" b="0" dirty="0">
                <a:latin typeface="+mj-lt"/>
              </a:rPr>
              <a:t>Operating since 1965</a:t>
            </a:r>
          </a:p>
          <a:p>
            <a:pPr marL="285750" indent="-285750">
              <a:buFont typeface="Arial" panose="020B0604020202020204" pitchFamily="34" charset="0"/>
              <a:buChar char="•"/>
            </a:pPr>
            <a:r>
              <a:rPr lang="en-GB" b="0" dirty="0">
                <a:latin typeface="+mj-lt"/>
              </a:rPr>
              <a:t>Specialising in Educational Trips, Ski Trips and Sports Tours for schools</a:t>
            </a:r>
          </a:p>
          <a:p>
            <a:pPr marL="285750" indent="-285750">
              <a:buFont typeface="Arial" panose="020B0604020202020204" pitchFamily="34" charset="0"/>
              <a:buChar char="•"/>
            </a:pPr>
            <a:r>
              <a:rPr lang="en-GB" b="0" dirty="0">
                <a:latin typeface="+mj-lt"/>
              </a:rPr>
              <a:t>Over 23,000 passengers around the world each year.</a:t>
            </a:r>
          </a:p>
          <a:p>
            <a:pPr marL="285750" indent="-285750">
              <a:buFont typeface="Arial" panose="020B0604020202020204" pitchFamily="34" charset="0"/>
              <a:buChar char="•"/>
            </a:pPr>
            <a:r>
              <a:rPr lang="en-GB" b="0" dirty="0">
                <a:latin typeface="+mj-lt"/>
              </a:rPr>
              <a:t>24-hour on tour emergency contact</a:t>
            </a:r>
          </a:p>
          <a:p>
            <a:pPr marL="285750" indent="-285750">
              <a:buFont typeface="Arial" panose="020B0604020202020204" pitchFamily="34" charset="0"/>
              <a:buChar char="•"/>
            </a:pPr>
            <a:r>
              <a:rPr lang="en-GB" b="0" dirty="0">
                <a:latin typeface="+mj-lt"/>
              </a:rPr>
              <a:t>ABTA bonded, ATOL licensed and full travel insurance</a:t>
            </a:r>
          </a:p>
        </p:txBody>
      </p:sp>
      <p:sp>
        <p:nvSpPr>
          <p:cNvPr id="16388" name="AutoShape 23">
            <a:extLst>
              <a:ext uri="{FF2B5EF4-FFF2-40B4-BE49-F238E27FC236}">
                <a16:creationId xmlns:a16="http://schemas.microsoft.com/office/drawing/2014/main" id="{19F4772A-C9EE-2103-9073-977468E1A35E}"/>
              </a:ext>
            </a:extLst>
          </p:cNvPr>
          <p:cNvSpPr>
            <a:spLocks noChangeArrowheads="1"/>
          </p:cNvSpPr>
          <p:nvPr/>
        </p:nvSpPr>
        <p:spPr bwMode="auto">
          <a:xfrm>
            <a:off x="5351934" y="476250"/>
            <a:ext cx="2532434" cy="1008534"/>
          </a:xfrm>
          <a:prstGeom prst="roundRect">
            <a:avLst>
              <a:gd name="adj" fmla="val 18931"/>
            </a:avLst>
          </a:prstGeom>
          <a:solidFill>
            <a:srgbClr val="FFFF99">
              <a:alpha val="85097"/>
            </a:srgbClr>
          </a:solidFill>
          <a:ln w="57150">
            <a:solidFill>
              <a:srgbClr val="003663"/>
            </a:solidFill>
            <a:round/>
            <a:headEnd/>
            <a:tailEnd/>
          </a:ln>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16389" name="Text Box 24">
            <a:extLst>
              <a:ext uri="{FF2B5EF4-FFF2-40B4-BE49-F238E27FC236}">
                <a16:creationId xmlns:a16="http://schemas.microsoft.com/office/drawing/2014/main" id="{673B3AED-28DE-5399-DD57-0695FF3F83E7}"/>
              </a:ext>
            </a:extLst>
          </p:cNvPr>
          <p:cNvSpPr txBox="1">
            <a:spLocks noChangeArrowheads="1"/>
          </p:cNvSpPr>
          <p:nvPr/>
        </p:nvSpPr>
        <p:spPr bwMode="auto">
          <a:xfrm>
            <a:off x="5248275" y="620688"/>
            <a:ext cx="26360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dirty="0">
                <a:solidFill>
                  <a:srgbClr val="003663"/>
                </a:solidFill>
                <a:latin typeface="Georgia" panose="02040502050405020303" pitchFamily="18" charset="0"/>
              </a:rPr>
              <a:t>About our travel company</a:t>
            </a:r>
            <a:endParaRPr lang="en-US" altLang="en-US" dirty="0">
              <a:solidFill>
                <a:srgbClr val="003663"/>
              </a:solidFill>
              <a:latin typeface="Georgia" panose="02040502050405020303" pitchFamily="18" charset="0"/>
            </a:endParaRPr>
          </a:p>
        </p:txBody>
      </p:sp>
      <p:pic>
        <p:nvPicPr>
          <p:cNvPr id="3" name="Picture 2">
            <a:extLst>
              <a:ext uri="{FF2B5EF4-FFF2-40B4-BE49-F238E27FC236}">
                <a16:creationId xmlns:a16="http://schemas.microsoft.com/office/drawing/2014/main" id="{E7BD273C-F2A3-9506-19B4-814F581B0810}"/>
              </a:ext>
            </a:extLst>
          </p:cNvPr>
          <p:cNvPicPr>
            <a:picLocks noChangeAspect="1"/>
          </p:cNvPicPr>
          <p:nvPr/>
        </p:nvPicPr>
        <p:blipFill>
          <a:blip r:embed="rId2"/>
          <a:stretch>
            <a:fillRect/>
          </a:stretch>
        </p:blipFill>
        <p:spPr>
          <a:xfrm>
            <a:off x="1547664" y="1268760"/>
            <a:ext cx="2724150" cy="58102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AutoShape 17">
            <a:extLst>
              <a:ext uri="{FF2B5EF4-FFF2-40B4-BE49-F238E27FC236}">
                <a16:creationId xmlns:a16="http://schemas.microsoft.com/office/drawing/2014/main" id="{D737D1F9-7F88-0C85-9B3C-A6CFE8D53E0C}"/>
              </a:ext>
            </a:extLst>
          </p:cNvPr>
          <p:cNvSpPr>
            <a:spLocks noChangeArrowheads="1"/>
          </p:cNvSpPr>
          <p:nvPr/>
        </p:nvSpPr>
        <p:spPr bwMode="auto">
          <a:xfrm>
            <a:off x="0" y="476672"/>
            <a:ext cx="8388424" cy="5472608"/>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dirty="0">
              <a:solidFill>
                <a:srgbClr val="003663"/>
              </a:solidFill>
              <a:latin typeface="Georgia" panose="02040502050405020303" pitchFamily="18" charset="0"/>
            </a:endParaRPr>
          </a:p>
        </p:txBody>
      </p:sp>
      <p:sp>
        <p:nvSpPr>
          <p:cNvPr id="2" name="TextBox 1">
            <a:extLst>
              <a:ext uri="{FF2B5EF4-FFF2-40B4-BE49-F238E27FC236}">
                <a16:creationId xmlns:a16="http://schemas.microsoft.com/office/drawing/2014/main" id="{F74B616E-66CD-1A67-8E96-B47F30A8ACA2}"/>
              </a:ext>
            </a:extLst>
          </p:cNvPr>
          <p:cNvSpPr txBox="1"/>
          <p:nvPr/>
        </p:nvSpPr>
        <p:spPr>
          <a:xfrm>
            <a:off x="323527" y="589406"/>
            <a:ext cx="7943651" cy="5232202"/>
          </a:xfrm>
          <a:prstGeom prst="rect">
            <a:avLst/>
          </a:prstGeom>
          <a:noFill/>
        </p:spPr>
        <p:txBody>
          <a:bodyPr wrap="square" rtlCol="0">
            <a:spAutoFit/>
          </a:bodyPr>
          <a:lstStyle/>
          <a:p>
            <a:pPr eaLnBrk="1" hangingPunct="1"/>
            <a:r>
              <a:rPr lang="en-GB" altLang="en-US" sz="2800" u="sng" dirty="0">
                <a:latin typeface="Georgia" panose="02040502050405020303" pitchFamily="18" charset="0"/>
              </a:rPr>
              <a:t>Safety</a:t>
            </a:r>
          </a:p>
          <a:p>
            <a:pPr eaLnBrk="1" hangingPunct="1"/>
            <a:endParaRPr lang="en-GB" altLang="en-US" dirty="0">
              <a:latin typeface="Georgia" panose="02040502050405020303" pitchFamily="18" charset="0"/>
            </a:endParaRPr>
          </a:p>
          <a:p>
            <a:pPr eaLnBrk="1" hangingPunct="1"/>
            <a:r>
              <a:rPr lang="en-GB" altLang="en-US" u="sng" dirty="0">
                <a:latin typeface="Georgia" panose="02040502050405020303" pitchFamily="18" charset="0"/>
              </a:rPr>
              <a:t>Travel</a:t>
            </a:r>
          </a:p>
          <a:p>
            <a:pPr eaLnBrk="1" hangingPunct="1"/>
            <a:r>
              <a:rPr lang="en-GB" altLang="en-US" b="0" dirty="0">
                <a:latin typeface="Georgia" panose="02040502050405020303" pitchFamily="18" charset="0"/>
              </a:rPr>
              <a:t>Delta Coaches Ltd</a:t>
            </a:r>
          </a:p>
          <a:p>
            <a:pPr eaLnBrk="1" hangingPunct="1"/>
            <a:r>
              <a:rPr lang="en-GB" altLang="en-US" b="0" dirty="0">
                <a:latin typeface="Georgia" panose="02040502050405020303" pitchFamily="18" charset="0"/>
              </a:rPr>
              <a:t>49-seater executive coach  (equipped with air-conditioning, seat belts, toilet, DVD)</a:t>
            </a:r>
          </a:p>
          <a:p>
            <a:pPr eaLnBrk="1" hangingPunct="1"/>
            <a:endParaRPr lang="en-GB" altLang="en-US" dirty="0">
              <a:latin typeface="Georgia" panose="02040502050405020303" pitchFamily="18" charset="0"/>
            </a:endParaRPr>
          </a:p>
          <a:p>
            <a:r>
              <a:rPr lang="en-GB" altLang="en-US" u="sng" dirty="0">
                <a:latin typeface="Georgia" panose="02040502050405020303" pitchFamily="18" charset="0"/>
              </a:rPr>
              <a:t>Clothing</a:t>
            </a:r>
          </a:p>
          <a:p>
            <a:r>
              <a:rPr lang="en-GB" altLang="en-US" b="0" dirty="0">
                <a:latin typeface="Georgia" panose="02040502050405020303" pitchFamily="18" charset="0"/>
              </a:rPr>
              <a:t>Children will wear high-vis jackets at all times when out and about.</a:t>
            </a:r>
          </a:p>
          <a:p>
            <a:r>
              <a:rPr lang="en-GB" altLang="en-US" b="0" dirty="0">
                <a:latin typeface="Georgia" panose="02040502050405020303" pitchFamily="18" charset="0"/>
              </a:rPr>
              <a:t>They will wear an identity lanyard with the school name and contact numbers of accompanying staff</a:t>
            </a:r>
          </a:p>
          <a:p>
            <a:endParaRPr lang="en-GB" altLang="en-US" b="0" dirty="0">
              <a:latin typeface="Georgia" panose="02040502050405020303" pitchFamily="18" charset="0"/>
            </a:endParaRPr>
          </a:p>
          <a:p>
            <a:r>
              <a:rPr lang="en-GB" altLang="en-US" u="sng" dirty="0">
                <a:latin typeface="Georgia" panose="02040502050405020303" pitchFamily="18" charset="0"/>
              </a:rPr>
              <a:t>Youth Hostel</a:t>
            </a:r>
          </a:p>
          <a:p>
            <a:r>
              <a:rPr lang="en-GB" altLang="en-US" b="0" dirty="0">
                <a:latin typeface="Georgia" panose="02040502050405020303" pitchFamily="18" charset="0"/>
              </a:rPr>
              <a:t>Staff will hold swipe cards for all the rooms. Doors will automatically lock so that children can get out but not back in unless they have swipe card.</a:t>
            </a:r>
          </a:p>
          <a:p>
            <a:r>
              <a:rPr lang="en-GB" altLang="en-US" b="0" dirty="0">
                <a:latin typeface="Georgia" panose="02040502050405020303" pitchFamily="18" charset="0"/>
              </a:rPr>
              <a:t>Staff rooms are close by and will have signs on. </a:t>
            </a:r>
          </a:p>
          <a:p>
            <a:pPr eaLnBrk="1" hangingPunct="1"/>
            <a:endParaRPr lang="en-GB" altLang="en-US" dirty="0">
              <a:solidFill>
                <a:srgbClr val="003663"/>
              </a:solidFill>
              <a:latin typeface="Georgia" panose="02040502050405020303" pitchFamily="18" charset="0"/>
            </a:endParaRPr>
          </a:p>
          <a:p>
            <a:pPr eaLnBrk="1" hangingPunct="1"/>
            <a:endParaRPr lang="en-GB" altLang="en-US" dirty="0">
              <a:solidFill>
                <a:srgbClr val="003663"/>
              </a:solidFill>
              <a:latin typeface="Georgia" panose="02040502050405020303"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6">
            <a:extLst>
              <a:ext uri="{FF2B5EF4-FFF2-40B4-BE49-F238E27FC236}">
                <a16:creationId xmlns:a16="http://schemas.microsoft.com/office/drawing/2014/main" id="{E60E1E45-4428-B578-B2FA-D6D4CA335CFA}"/>
              </a:ext>
            </a:extLst>
          </p:cNvPr>
          <p:cNvSpPr>
            <a:spLocks noChangeArrowheads="1"/>
          </p:cNvSpPr>
          <p:nvPr/>
        </p:nvSpPr>
        <p:spPr bwMode="auto">
          <a:xfrm>
            <a:off x="6702425" y="3357563"/>
            <a:ext cx="1614488" cy="804862"/>
          </a:xfrm>
          <a:prstGeom prst="roundRect">
            <a:avLst>
              <a:gd name="adj" fmla="val 18931"/>
            </a:avLst>
          </a:prstGeom>
          <a:solidFill>
            <a:srgbClr val="FFFF99">
              <a:alpha val="85097"/>
            </a:srgbClr>
          </a:solidFill>
          <a:ln w="57150">
            <a:solidFill>
              <a:srgbClr val="003663"/>
            </a:solidFill>
            <a:round/>
            <a:headEnd/>
            <a:tailEnd/>
          </a:ln>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18435" name="Text Box 16">
            <a:extLst>
              <a:ext uri="{FF2B5EF4-FFF2-40B4-BE49-F238E27FC236}">
                <a16:creationId xmlns:a16="http://schemas.microsoft.com/office/drawing/2014/main" id="{08A136C4-9F95-EAB6-30C3-C997B363AF86}"/>
              </a:ext>
            </a:extLst>
          </p:cNvPr>
          <p:cNvSpPr txBox="1">
            <a:spLocks noChangeArrowheads="1"/>
          </p:cNvSpPr>
          <p:nvPr/>
        </p:nvSpPr>
        <p:spPr bwMode="auto">
          <a:xfrm>
            <a:off x="6689725" y="3436938"/>
            <a:ext cx="16430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algn="ctr" eaLnBrk="1" hangingPunct="1"/>
            <a:r>
              <a:rPr lang="en-GB" altLang="en-US">
                <a:solidFill>
                  <a:srgbClr val="003663"/>
                </a:solidFill>
                <a:latin typeface="Georgia" panose="02040502050405020303" pitchFamily="18" charset="0"/>
              </a:rPr>
              <a:t>We’re on our way!</a:t>
            </a:r>
            <a:endParaRPr lang="en-US" altLang="en-US">
              <a:solidFill>
                <a:srgbClr val="003663"/>
              </a:solidFill>
              <a:latin typeface="Georgia" panose="02040502050405020303" pitchFamily="18" charset="0"/>
            </a:endParaRPr>
          </a:p>
        </p:txBody>
      </p:sp>
      <p:sp>
        <p:nvSpPr>
          <p:cNvPr id="18436" name="AutoShape 17">
            <a:extLst>
              <a:ext uri="{FF2B5EF4-FFF2-40B4-BE49-F238E27FC236}">
                <a16:creationId xmlns:a16="http://schemas.microsoft.com/office/drawing/2014/main" id="{D737D1F9-7F88-0C85-9B3C-A6CFE8D53E0C}"/>
              </a:ext>
            </a:extLst>
          </p:cNvPr>
          <p:cNvSpPr>
            <a:spLocks noChangeArrowheads="1"/>
          </p:cNvSpPr>
          <p:nvPr/>
        </p:nvSpPr>
        <p:spPr bwMode="auto">
          <a:xfrm>
            <a:off x="318843" y="638827"/>
            <a:ext cx="6383582" cy="4622105"/>
          </a:xfrm>
          <a:prstGeom prst="roundRect">
            <a:avLst>
              <a:gd name="adj" fmla="val 4069"/>
            </a:avLst>
          </a:prstGeom>
          <a:solidFill>
            <a:schemeClr val="bg1">
              <a:alpha val="85097"/>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endParaRPr lang="en-GB" altLang="en-US"/>
          </a:p>
        </p:txBody>
      </p:sp>
      <p:sp>
        <p:nvSpPr>
          <p:cNvPr id="18437" name="Text Box 18">
            <a:extLst>
              <a:ext uri="{FF2B5EF4-FFF2-40B4-BE49-F238E27FC236}">
                <a16:creationId xmlns:a16="http://schemas.microsoft.com/office/drawing/2014/main" id="{7B50B19C-EBC2-5EAB-56F6-7CEFC757163A}"/>
              </a:ext>
            </a:extLst>
          </p:cNvPr>
          <p:cNvSpPr txBox="1">
            <a:spLocks noChangeArrowheads="1"/>
          </p:cNvSpPr>
          <p:nvPr/>
        </p:nvSpPr>
        <p:spPr bwMode="auto">
          <a:xfrm>
            <a:off x="318843" y="746105"/>
            <a:ext cx="6316662"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GB" altLang="en-US" sz="2000" dirty="0">
                <a:latin typeface="Georgia" panose="02040502050405020303" pitchFamily="18" charset="0"/>
              </a:rPr>
              <a:t>Don’t forget…</a:t>
            </a:r>
          </a:p>
          <a:p>
            <a:pPr eaLnBrk="1" hangingPunct="1"/>
            <a:endParaRPr lang="en-GB" altLang="en-US" sz="2000" dirty="0">
              <a:latin typeface="Georgia" panose="02040502050405020303" pitchFamily="18" charset="0"/>
            </a:endParaRPr>
          </a:p>
          <a:p>
            <a:pPr eaLnBrk="1" hangingPunct="1"/>
            <a:r>
              <a:rPr lang="en-US" altLang="en-US" sz="2000" b="0" dirty="0">
                <a:latin typeface="Georgia" panose="02040502050405020303" pitchFamily="18" charset="0"/>
              </a:rPr>
              <a:t>Drop your child off at school at 7:00am on Monday 9</a:t>
            </a:r>
            <a:r>
              <a:rPr lang="en-US" altLang="en-US" sz="2000" b="0" baseline="30000" dirty="0">
                <a:latin typeface="Georgia" panose="02040502050405020303" pitchFamily="18" charset="0"/>
              </a:rPr>
              <a:t>th</a:t>
            </a:r>
            <a:r>
              <a:rPr lang="en-US" altLang="en-US" sz="2000" b="0" dirty="0">
                <a:latin typeface="Georgia" panose="02040502050405020303" pitchFamily="18" charset="0"/>
              </a:rPr>
              <a:t> June.</a:t>
            </a:r>
          </a:p>
          <a:p>
            <a:pPr eaLnBrk="1" hangingPunct="1"/>
            <a:endParaRPr lang="en-US" altLang="en-US" sz="2000" b="0" dirty="0">
              <a:latin typeface="Georgia" panose="02040502050405020303" pitchFamily="18" charset="0"/>
            </a:endParaRPr>
          </a:p>
          <a:p>
            <a:pPr eaLnBrk="1" hangingPunct="1"/>
            <a:r>
              <a:rPr lang="en-US" altLang="en-US" sz="2000" b="0" dirty="0">
                <a:latin typeface="Georgia" panose="02040502050405020303" pitchFamily="18" charset="0"/>
              </a:rPr>
              <a:t>Collect your child from school at 8:00pm on Tuesday 10</a:t>
            </a:r>
            <a:r>
              <a:rPr lang="en-US" altLang="en-US" sz="2000" b="0" baseline="30000" dirty="0">
                <a:latin typeface="Georgia" panose="02040502050405020303" pitchFamily="18" charset="0"/>
              </a:rPr>
              <a:t>th</a:t>
            </a:r>
            <a:r>
              <a:rPr lang="en-US" altLang="en-US" sz="2000" b="0" dirty="0">
                <a:latin typeface="Georgia" panose="02040502050405020303" pitchFamily="18" charset="0"/>
              </a:rPr>
              <a:t> June.</a:t>
            </a:r>
            <a:endParaRPr lang="en-US" altLang="en-US" sz="2000" dirty="0">
              <a:latin typeface="Georgia" panose="02040502050405020303" pitchFamily="18" charset="0"/>
            </a:endParaRPr>
          </a:p>
          <a:p>
            <a:pPr eaLnBrk="1" hangingPunct="1"/>
            <a:endParaRPr lang="en-GB" altLang="en-US" sz="2000" dirty="0">
              <a:latin typeface="Georgia" panose="02040502050405020303" pitchFamily="18" charset="0"/>
            </a:endParaRPr>
          </a:p>
          <a:p>
            <a:pPr eaLnBrk="1" hangingPunct="1"/>
            <a:r>
              <a:rPr lang="en-GB" altLang="en-US" sz="2000" b="0" dirty="0">
                <a:latin typeface="Georgia" panose="02040502050405020303" pitchFamily="18" charset="0"/>
              </a:rPr>
              <a:t>If you have any questions or emergencies whilst your child is away, please contact the school office. Children are not allowed to bring phones. </a:t>
            </a:r>
            <a:endParaRPr lang="en-US" altLang="en-US" sz="2000" b="0" dirty="0">
              <a:latin typeface="Georgia" panose="02040502050405020303" pitchFamily="18" charset="0"/>
            </a:endParaRPr>
          </a:p>
        </p:txBody>
      </p:sp>
    </p:spTree>
    <p:extLst>
      <p:ext uri="{BB962C8B-B14F-4D97-AF65-F5344CB8AC3E}">
        <p14:creationId xmlns:p14="http://schemas.microsoft.com/office/powerpoint/2010/main" val="11483329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9" name="AutoShape 7">
            <a:extLst>
              <a:ext uri="{FF2B5EF4-FFF2-40B4-BE49-F238E27FC236}">
                <a16:creationId xmlns:a16="http://schemas.microsoft.com/office/drawing/2014/main" id="{CDF204CD-D362-E083-39B1-EFF6D533D9D2}"/>
              </a:ext>
            </a:extLst>
          </p:cNvPr>
          <p:cNvSpPr>
            <a:spLocks noChangeArrowheads="1"/>
          </p:cNvSpPr>
          <p:nvPr/>
        </p:nvSpPr>
        <p:spPr bwMode="auto">
          <a:xfrm>
            <a:off x="1763688" y="2165747"/>
            <a:ext cx="4681538" cy="863600"/>
          </a:xfrm>
          <a:prstGeom prst="roundRect">
            <a:avLst>
              <a:gd name="adj" fmla="val 12921"/>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defRPr/>
            </a:pPr>
            <a:endParaRPr lang="en-GB"/>
          </a:p>
        </p:txBody>
      </p:sp>
      <p:sp>
        <p:nvSpPr>
          <p:cNvPr id="19459" name="Text Box 8">
            <a:extLst>
              <a:ext uri="{FF2B5EF4-FFF2-40B4-BE49-F238E27FC236}">
                <a16:creationId xmlns:a16="http://schemas.microsoft.com/office/drawing/2014/main" id="{4D59FFCF-4602-7905-3859-9B51AB2FA9F6}"/>
              </a:ext>
            </a:extLst>
          </p:cNvPr>
          <p:cNvSpPr txBox="1">
            <a:spLocks noChangeArrowheads="1"/>
          </p:cNvSpPr>
          <p:nvPr/>
        </p:nvSpPr>
        <p:spPr bwMode="auto">
          <a:xfrm>
            <a:off x="2241576" y="2276872"/>
            <a:ext cx="50403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panose="020B0604020202020204" pitchFamily="34" charset="0"/>
              </a:defRPr>
            </a:lvl1pPr>
            <a:lvl2pPr marL="742950" indent="-285750" eaLnBrk="0" hangingPunct="0">
              <a:defRPr b="1">
                <a:solidFill>
                  <a:schemeClr val="tx1"/>
                </a:solidFill>
                <a:latin typeface="Arial" panose="020B0604020202020204" pitchFamily="34" charset="0"/>
              </a:defRPr>
            </a:lvl2pPr>
            <a:lvl3pPr marL="1143000" indent="-228600" eaLnBrk="0" hangingPunct="0">
              <a:defRPr b="1">
                <a:solidFill>
                  <a:schemeClr val="tx1"/>
                </a:solidFill>
                <a:latin typeface="Arial" panose="020B0604020202020204" pitchFamily="34" charset="0"/>
              </a:defRPr>
            </a:lvl3pPr>
            <a:lvl4pPr marL="1600200" indent="-228600" eaLnBrk="0" hangingPunct="0">
              <a:defRPr b="1">
                <a:solidFill>
                  <a:schemeClr val="tx1"/>
                </a:solidFill>
                <a:latin typeface="Arial" panose="020B0604020202020204" pitchFamily="34" charset="0"/>
              </a:defRPr>
            </a:lvl4pPr>
            <a:lvl5pPr marL="2057400" indent="-228600" eaLnBrk="0" hangingPunct="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GB" altLang="en-US" sz="3600" i="1" dirty="0">
                <a:solidFill>
                  <a:srgbClr val="003663"/>
                </a:solidFill>
                <a:latin typeface="Georgia" panose="02040502050405020303" pitchFamily="18" charset="0"/>
              </a:rPr>
              <a:t>Any questions?</a:t>
            </a:r>
            <a:endParaRPr lang="en-US" altLang="en-US" sz="3600" dirty="0">
              <a:solidFill>
                <a:srgbClr val="003663"/>
              </a:solidFill>
              <a:latin typeface="Georgia" panose="02040502050405020303"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2939</TotalTime>
  <Words>1011</Words>
  <Application>Microsoft Office PowerPoint</Application>
  <PresentationFormat>On-screen Show (4:3)</PresentationFormat>
  <Paragraphs>152</Paragraphs>
  <Slides>18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Georgia</vt:lpstr>
      <vt:lpstr>Office Theme</vt:lpstr>
      <vt:lpstr>PowerPoint Presentation</vt:lpstr>
      <vt:lpstr>Staff leading our trip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Ruby Kaye</dc:creator>
  <cp:lastModifiedBy>Helen Shedlow</cp:lastModifiedBy>
  <cp:revision>31</cp:revision>
  <cp:lastPrinted>2023-05-18T10:21:07Z</cp:lastPrinted>
  <dcterms:modified xsi:type="dcterms:W3CDTF">2025-05-07T11:36:50Z</dcterms:modified>
</cp:coreProperties>
</file>